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  <p:sldMasterId id="2147483649" r:id="rId7"/>
  </p:sldMasterIdLst>
  <p:notesMasterIdLst>
    <p:notesMasterId r:id="rId53"/>
  </p:notesMasterIdLst>
  <p:handoutMasterIdLst>
    <p:handoutMasterId r:id="rId54"/>
  </p:handoutMasterIdLst>
  <p:sldIdLst>
    <p:sldId id="256" r:id="rId8"/>
    <p:sldId id="270" r:id="rId9"/>
    <p:sldId id="296" r:id="rId10"/>
    <p:sldId id="299" r:id="rId11"/>
    <p:sldId id="330" r:id="rId12"/>
    <p:sldId id="298" r:id="rId13"/>
    <p:sldId id="263" r:id="rId14"/>
    <p:sldId id="331" r:id="rId15"/>
    <p:sldId id="332" r:id="rId16"/>
    <p:sldId id="320" r:id="rId17"/>
    <p:sldId id="336" r:id="rId18"/>
    <p:sldId id="301" r:id="rId19"/>
    <p:sldId id="289" r:id="rId20"/>
    <p:sldId id="303" r:id="rId21"/>
    <p:sldId id="300" r:id="rId22"/>
    <p:sldId id="305" r:id="rId23"/>
    <p:sldId id="307" r:id="rId24"/>
    <p:sldId id="306" r:id="rId25"/>
    <p:sldId id="308" r:id="rId26"/>
    <p:sldId id="309" r:id="rId27"/>
    <p:sldId id="310" r:id="rId28"/>
    <p:sldId id="304" r:id="rId29"/>
    <p:sldId id="312" r:id="rId30"/>
    <p:sldId id="313" r:id="rId31"/>
    <p:sldId id="311" r:id="rId32"/>
    <p:sldId id="314" r:id="rId33"/>
    <p:sldId id="315" r:id="rId34"/>
    <p:sldId id="319" r:id="rId35"/>
    <p:sldId id="334" r:id="rId36"/>
    <p:sldId id="291" r:id="rId37"/>
    <p:sldId id="317" r:id="rId38"/>
    <p:sldId id="321" r:id="rId39"/>
    <p:sldId id="322" r:id="rId40"/>
    <p:sldId id="337" r:id="rId41"/>
    <p:sldId id="327" r:id="rId42"/>
    <p:sldId id="326" r:id="rId43"/>
    <p:sldId id="335" r:id="rId44"/>
    <p:sldId id="328" r:id="rId45"/>
    <p:sldId id="268" r:id="rId46"/>
    <p:sldId id="333" r:id="rId47"/>
    <p:sldId id="286" r:id="rId48"/>
    <p:sldId id="279" r:id="rId49"/>
    <p:sldId id="324" r:id="rId50"/>
    <p:sldId id="325" r:id="rId51"/>
    <p:sldId id="281" r:id="rId52"/>
  </p:sldIdLst>
  <p:sldSz cx="9906000" cy="6858000" type="A4"/>
  <p:notesSz cx="6740525" cy="9867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71086" autoAdjust="0"/>
  </p:normalViewPr>
  <p:slideViewPr>
    <p:cSldViewPr>
      <p:cViewPr varScale="1">
        <p:scale>
          <a:sx n="54" d="100"/>
          <a:sy n="54" d="100"/>
        </p:scale>
        <p:origin x="852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96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2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customXml" Target="../customXml/item5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viewProps" Target="view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handoutMaster" Target="handoutMasters/handoutMaster1.xml"/><Relationship Id="rId6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theme" Target="theme/theme1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1629" cy="493397"/>
          </a:xfrm>
          <a:prstGeom prst="rect">
            <a:avLst/>
          </a:prstGeom>
        </p:spPr>
        <p:txBody>
          <a:bodyPr vert="horz" lIns="90786" tIns="45395" rIns="90786" bIns="453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7327" y="1"/>
            <a:ext cx="2921629" cy="493397"/>
          </a:xfrm>
          <a:prstGeom prst="rect">
            <a:avLst/>
          </a:prstGeom>
        </p:spPr>
        <p:txBody>
          <a:bodyPr vert="horz" lIns="90786" tIns="45395" rIns="90786" bIns="45395" rtlCol="0"/>
          <a:lstStyle>
            <a:lvl1pPr algn="r">
              <a:defRPr sz="1200"/>
            </a:lvl1pPr>
          </a:lstStyle>
          <a:p>
            <a:fld id="{92F52A26-A73E-4ECE-A480-CFA38C58EEC9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2920"/>
            <a:ext cx="2921629" cy="493397"/>
          </a:xfrm>
          <a:prstGeom prst="rect">
            <a:avLst/>
          </a:prstGeom>
        </p:spPr>
        <p:txBody>
          <a:bodyPr vert="horz" lIns="90786" tIns="45395" rIns="90786" bIns="453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7327" y="9372920"/>
            <a:ext cx="2921629" cy="493397"/>
          </a:xfrm>
          <a:prstGeom prst="rect">
            <a:avLst/>
          </a:prstGeom>
        </p:spPr>
        <p:txBody>
          <a:bodyPr vert="horz" lIns="90786" tIns="45395" rIns="90786" bIns="45395" rtlCol="0" anchor="b"/>
          <a:lstStyle>
            <a:lvl1pPr algn="r">
              <a:defRPr sz="1200"/>
            </a:lvl1pPr>
          </a:lstStyle>
          <a:p>
            <a:fld id="{B4C8A2D3-1373-4139-AD0F-878C7714A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427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98500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74053" y="4687255"/>
            <a:ext cx="5392420" cy="444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0360" tIns="45179" rIns="90360" bIns="451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641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62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865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baseline="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15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 defTabSz="906602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lvl="1" indent="-169988" defTabSz="906602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125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6681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592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988" indent="-169988">
              <a:buFont typeface="Arial" panose="020B0604020202020204" pitchFamily="34" charset="0"/>
              <a:buChar char="•"/>
            </a:pPr>
            <a:endParaRPr lang="en-GB" i="0" dirty="0" smtClean="0"/>
          </a:p>
        </p:txBody>
      </p:sp>
    </p:spTree>
    <p:extLst>
      <p:ext uri="{BB962C8B-B14F-4D97-AF65-F5344CB8AC3E}">
        <p14:creationId xmlns:p14="http://schemas.microsoft.com/office/powerpoint/2010/main" val="358832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101335-B829-4C93-948F-07541588A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598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AADC53-AEE6-418C-8BAC-FC2FE8F4C8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259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4719" y="1293813"/>
            <a:ext cx="2280444" cy="5564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229" y="1293813"/>
            <a:ext cx="6681390" cy="5564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C5BEF5-AE32-4EF5-A0D7-C2DDBBEA98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89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B2A45A-FEC5-4CA3-A8FA-1B5F09988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30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50602F-2A9B-4992-828F-8839CFC505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440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A5B999-DF6D-45AF-84B2-20BD6CC52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30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2133600"/>
            <a:ext cx="4480057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386" y="2133600"/>
            <a:ext cx="4481777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980645-A8A2-48EB-8965-79B140A7CE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0832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A9A62C-0766-4CD1-A5AA-7DF384AA9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4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C78C05-05DD-492F-A7C7-AF7409C8D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617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20E478-6635-4BBF-8774-C12A46136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0971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9F31F9-165F-4EC7-96B7-549DC7AF3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119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100E18-7E1A-4223-AF15-D6F11CD37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776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5B0FF9-E233-448E-85A4-1AE1BF80EB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1059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4CE9F-B6E0-470F-9BF4-61FBA1A78C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5104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4719" y="1268414"/>
            <a:ext cx="2280444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229" y="1268414"/>
            <a:ext cx="6681390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42902B-83E9-4FA0-BEDF-81CC3E862E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030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506C3B-B637-42A8-9138-C2F94FB6A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893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4076700"/>
            <a:ext cx="4480057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386" y="4076700"/>
            <a:ext cx="4481777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60868D-A77F-4A88-A1F7-5307180B5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517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AC967E-DD41-4CA1-B562-BE57E0828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226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88F6C8-11BC-4C3D-B1FE-6C5343EE5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232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18EAF2-E15C-4BF9-98DC-C004E9EB7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906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656D97-4AE8-429A-A422-2D5245DF9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596A26-0B42-4AAC-96AC-FAA6056A2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230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229" y="1293814"/>
            <a:ext cx="9126934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4076700"/>
            <a:ext cx="9126934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Italic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 Bold" charset="0"/>
              </a:rPr>
              <a:t>Second level</a:t>
            </a:r>
          </a:p>
          <a:p>
            <a:pPr lvl="2"/>
            <a:r>
              <a:rPr lang="en-US" smtClean="0">
                <a:sym typeface="Calibri" pitchFamily="34" charset="0"/>
              </a:rPr>
              <a:t>Third level</a:t>
            </a:r>
          </a:p>
          <a:p>
            <a:pPr lvl="3"/>
            <a:r>
              <a:rPr 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829175" y="6669088"/>
            <a:ext cx="2476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0093F7BD-88D9-4EAF-8E06-3500EAB0C0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hf hdr="0" ftr="0" dt="0"/>
  <p:txStyles>
    <p:titleStyle>
      <a:lvl1pPr marL="3206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+mj-lt"/>
          <a:ea typeface="+mj-ea"/>
          <a:cs typeface="+mj-cs"/>
          <a:sym typeface="Calibri Bold" charset="0"/>
        </a:defRPr>
      </a:lvl1pPr>
      <a:lvl2pPr marL="3206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marL="3206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marL="3206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marL="3206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7778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12350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6922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2149475" algn="l" rtl="0" fontAlgn="base">
        <a:spcBef>
          <a:spcPct val="0"/>
        </a:spcBef>
        <a:spcAft>
          <a:spcPct val="0"/>
        </a:spcAft>
        <a:defRPr sz="4800">
          <a:solidFill>
            <a:srgbClr val="FFD62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500"/>
        </a:spcBef>
        <a:spcAft>
          <a:spcPct val="0"/>
        </a:spcAft>
        <a:buClr>
          <a:srgbClr val="0F5494"/>
        </a:buClr>
        <a:buSzPct val="100000"/>
        <a:buFont typeface="Calibri" pitchFamily="34" charset="0"/>
        <a:buChar char="•"/>
        <a:defRPr sz="2000">
          <a:solidFill>
            <a:srgbClr val="0F5494"/>
          </a:solidFill>
          <a:latin typeface="+mn-lt"/>
          <a:ea typeface="+mn-ea"/>
          <a:cs typeface="+mn-cs"/>
          <a:sym typeface="Calibri Italic" charset="0"/>
        </a:defRPr>
      </a:lvl1pPr>
      <a:lvl2pPr marL="704850" indent="-285750" algn="l" rtl="0" fontAlgn="base">
        <a:spcBef>
          <a:spcPts val="500"/>
        </a:spcBef>
        <a:spcAft>
          <a:spcPct val="0"/>
        </a:spcAft>
        <a:buClr>
          <a:srgbClr val="0F5494"/>
        </a:buClr>
        <a:buSzPct val="100000"/>
        <a:buFont typeface="Calibri" pitchFamily="34" charset="0"/>
        <a:buChar char="•"/>
        <a:defRPr sz="2000">
          <a:solidFill>
            <a:srgbClr val="0F5494"/>
          </a:solidFill>
          <a:latin typeface="+mj-lt"/>
          <a:ea typeface="+mj-ea"/>
          <a:cs typeface="+mj-cs"/>
          <a:sym typeface="Calibri Bold" charset="0"/>
        </a:defRPr>
      </a:lvl2pPr>
      <a:lvl3pPr marL="1104900" indent="-228600" algn="l" rtl="0" fontAlgn="base">
        <a:spcBef>
          <a:spcPts val="500"/>
        </a:spcBef>
        <a:spcAft>
          <a:spcPct val="0"/>
        </a:spcAft>
        <a:buClr>
          <a:srgbClr val="0F5494"/>
        </a:buClr>
        <a:buSzPct val="100000"/>
        <a:buFont typeface="Calibri" pitchFamily="34" charset="0"/>
        <a:buChar char="-"/>
        <a:defRPr sz="2000">
          <a:solidFill>
            <a:srgbClr val="0F5494"/>
          </a:solidFill>
          <a:latin typeface="Calibri" pitchFamily="34" charset="0"/>
          <a:ea typeface="+mn-ea"/>
          <a:cs typeface="+mn-cs"/>
          <a:sym typeface="Calibri" pitchFamily="34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229" y="1268414"/>
            <a:ext cx="8915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2133600"/>
            <a:ext cx="9126934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Italic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 Bold" charset="0"/>
              </a:rPr>
              <a:t>Second level</a:t>
            </a:r>
          </a:p>
          <a:p>
            <a:pPr lvl="2"/>
            <a:r>
              <a:rPr lang="en-US" smtClean="0">
                <a:sym typeface="Calibri" pitchFamily="34" charset="0"/>
              </a:rPr>
              <a:t>Third level</a:t>
            </a:r>
          </a:p>
          <a:p>
            <a:pPr lvl="3"/>
            <a:r>
              <a:rPr 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825735" y="6669088"/>
            <a:ext cx="2476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C9C548D4-4D1D-4FAE-B408-8F103E9747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F5494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500"/>
        </a:spcBef>
        <a:spcAft>
          <a:spcPct val="0"/>
        </a:spcAft>
        <a:buClr>
          <a:srgbClr val="0F5494"/>
        </a:buClr>
        <a:buSzPct val="100000"/>
        <a:buFont typeface="Calibri" pitchFamily="34" charset="0"/>
        <a:buChar char="•"/>
        <a:defRPr sz="2000">
          <a:solidFill>
            <a:srgbClr val="0F5494"/>
          </a:solidFill>
          <a:latin typeface="+mn-lt"/>
          <a:ea typeface="+mn-ea"/>
          <a:cs typeface="+mn-cs"/>
          <a:sym typeface="Calibri Italic" charset="0"/>
        </a:defRPr>
      </a:lvl1pPr>
      <a:lvl2pPr marL="704850" indent="-285750" algn="l" rtl="0" fontAlgn="base">
        <a:spcBef>
          <a:spcPts val="500"/>
        </a:spcBef>
        <a:spcAft>
          <a:spcPct val="0"/>
        </a:spcAft>
        <a:buClr>
          <a:srgbClr val="0F5494"/>
        </a:buClr>
        <a:buSzPct val="100000"/>
        <a:buFont typeface="Calibri" pitchFamily="34" charset="0"/>
        <a:buChar char="•"/>
        <a:defRPr sz="2000">
          <a:solidFill>
            <a:srgbClr val="0F5494"/>
          </a:solidFill>
          <a:latin typeface="+mj-lt"/>
          <a:ea typeface="+mj-ea"/>
          <a:cs typeface="+mj-cs"/>
          <a:sym typeface="Calibri Bold" charset="0"/>
        </a:defRPr>
      </a:lvl2pPr>
      <a:lvl3pPr marL="1104900" indent="-228600" algn="l" rtl="0" fontAlgn="base">
        <a:spcBef>
          <a:spcPts val="500"/>
        </a:spcBef>
        <a:spcAft>
          <a:spcPct val="0"/>
        </a:spcAft>
        <a:buClr>
          <a:srgbClr val="0F5494"/>
        </a:buClr>
        <a:buSzPct val="100000"/>
        <a:buFont typeface="Calibri" pitchFamily="34" charset="0"/>
        <a:buChar char="-"/>
        <a:defRPr sz="2000">
          <a:solidFill>
            <a:srgbClr val="0F5494"/>
          </a:solidFill>
          <a:latin typeface="Calibri" pitchFamily="34" charset="0"/>
          <a:ea typeface="+mn-ea"/>
          <a:cs typeface="+mn-cs"/>
          <a:sym typeface="Calibri" pitchFamily="34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7917D-222C-4B17-93B2-8C3BE3881C8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217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/>
          <p:cNvSpPr>
            <a:spLocks/>
          </p:cNvSpPr>
          <p:nvPr/>
        </p:nvSpPr>
        <p:spPr bwMode="auto">
          <a:xfrm>
            <a:off x="0" y="0"/>
            <a:ext cx="9919758" cy="97948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2700" dist="23000" dir="5400000" algn="ctr" rotWithShape="0">
              <a:schemeClr val="bg2">
                <a:alpha val="34998"/>
              </a:schemeClr>
            </a:outerShdw>
          </a:effectLst>
          <a:extLst>
            <a:ext uri="{91240B29-F687-4F45-9708-019B960494DF}">
              <a14:hiddenLine xmlns:a14="http://schemas.microsoft.com/office/drawing/2010/main" w="730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-13758" y="979488"/>
            <a:ext cx="9919758" cy="58785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23000" dir="5400000" algn="ctr" rotWithShape="0">
              <a:schemeClr val="bg2">
                <a:alpha val="34998"/>
              </a:schemeClr>
            </a:outerShdw>
          </a:effectLst>
          <a:extLst>
            <a:ext uri="{91240B29-F687-4F45-9708-019B960494DF}">
              <a14:hiddenLine xmlns:a14="http://schemas.microsoft.com/office/drawing/2010/main" w="730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474" y="311151"/>
            <a:ext cx="1491059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7"/>
          <p:cNvSpPr>
            <a:spLocks/>
          </p:cNvSpPr>
          <p:nvPr/>
        </p:nvSpPr>
        <p:spPr bwMode="auto">
          <a:xfrm>
            <a:off x="4583245" y="6669088"/>
            <a:ext cx="754988" cy="215900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28229" y="1293814"/>
            <a:ext cx="9126934" cy="3215307"/>
          </a:xfrm>
          <a:ln/>
        </p:spPr>
        <p:txBody>
          <a:bodyPr/>
          <a:lstStyle/>
          <a:p>
            <a:pPr algn="ctr"/>
            <a:r>
              <a:rPr lang="en-GB" sz="3800" b="1" dirty="0" smtClean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  <a:t>Alignment </a:t>
            </a:r>
            <a:r>
              <a:rPr lang="en-GB" sz="3800" b="1" dirty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  <a:t>of FR-RAP </a:t>
            </a:r>
            <a:r>
              <a:rPr lang="en-GB" sz="3800" b="1" dirty="0" smtClean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  <a:t>with</a:t>
            </a:r>
            <a:br>
              <a:rPr lang="en-GB" sz="3800" b="1" dirty="0" smtClean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</a:br>
            <a:r>
              <a:rPr lang="en-GB" sz="3800" b="1" dirty="0" smtClean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  <a:t>2014 Procurement Directives</a:t>
            </a:r>
            <a:br>
              <a:rPr lang="en-GB" sz="3800" b="1" dirty="0" smtClean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</a:br>
            <a:r>
              <a:rPr lang="en-GB" sz="3800" b="1" dirty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  <a:t/>
            </a:r>
            <a:br>
              <a:rPr lang="en-GB" sz="3800" b="1" dirty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</a:br>
            <a:r>
              <a:rPr lang="en-GB" sz="3800" b="1" dirty="0" smtClean="0">
                <a:latin typeface="Calibri" pitchFamily="34" charset="0"/>
                <a:ea typeface="ヒラギノ角ゴ ProN W3" charset="0"/>
                <a:cs typeface="ヒラギノ角ゴ ProN W3" charset="0"/>
                <a:sym typeface="Calibri" pitchFamily="34" charset="0"/>
              </a:rPr>
              <a:t>Information session</a:t>
            </a:r>
            <a:endParaRPr lang="en-US" sz="3800" b="1" dirty="0">
              <a:latin typeface="Calibri" pitchFamily="34" charset="0"/>
              <a:ea typeface="ヒラギノ角ゴ ProN W3" charset="0"/>
              <a:cs typeface="ヒラギノ角ゴ ProN W3" charset="0"/>
              <a:sym typeface="Calibri" pitchFamily="34" charset="0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28229" y="4725144"/>
            <a:ext cx="9126934" cy="1800200"/>
          </a:xfrm>
          <a:ln/>
        </p:spPr>
        <p:txBody>
          <a:bodyPr/>
          <a:lstStyle/>
          <a:p>
            <a:pPr marL="304800" indent="0" algn="ctr">
              <a:spcBef>
                <a:spcPct val="0"/>
              </a:spcBef>
              <a:buNone/>
            </a:pPr>
            <a:endParaRPr lang="en-US" sz="3000" dirty="0" smtClean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  <a:p>
            <a:pPr marL="304800" indent="0" algn="ctr"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DG BUDG - Central Financial Service</a:t>
            </a:r>
            <a:br>
              <a:rPr lang="en-US" sz="3000" dirty="0" smtClean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</a:br>
            <a:r>
              <a:rPr lang="en-US" sz="3000" dirty="0" smtClean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November 2015</a:t>
            </a:r>
            <a:endParaRPr lang="en-US" sz="3000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10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97879" y="1124744"/>
            <a:ext cx="8915400" cy="1080120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Article 107 FR provides grounds for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rejection from a given procedure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9749" y="2564905"/>
            <a:ext cx="9000260" cy="3384377"/>
          </a:xfrm>
          <a:ln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2400" b="1" dirty="0">
                <a:latin typeface="Calibri Bold"/>
              </a:rPr>
              <a:t>Unchanged:</a:t>
            </a: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Situation of exclusion under Article 106 FR</a:t>
            </a: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Misrepresentation of information or failure to provide it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latin typeface="Calibri Bold"/>
              </a:rPr>
              <a:t>NEW: distortion of </a:t>
            </a:r>
            <a:r>
              <a:rPr lang="en-GB" sz="2400" b="1" dirty="0" smtClean="0">
                <a:latin typeface="Calibri Bold"/>
              </a:rPr>
              <a:t>competition</a:t>
            </a: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For operators previously involved in the preparation of the procurement documents</a:t>
            </a: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Only if it cannot be remedied otherwise</a:t>
            </a:r>
          </a:p>
          <a:p>
            <a:pPr lvl="2">
              <a:spcBef>
                <a:spcPts val="400"/>
              </a:spcBef>
              <a:buSzPct val="99000"/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  <a:endParaRPr lang="en-GB" b="1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fr-BE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0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11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97879" y="1124744"/>
            <a:ext cx="8915400" cy="1080120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Conflicts of interests only relate to the contracting authority's staff, not to economic operators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9749" y="2564905"/>
            <a:ext cx="9000260" cy="3384377"/>
          </a:xfrm>
          <a:ln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The concept is clarified into four different cases:</a:t>
            </a:r>
            <a:endParaRPr lang="en-GB" sz="2400" b="1" dirty="0">
              <a:latin typeface="Calibri Bold"/>
            </a:endParaRP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(real) conflict of interest of the contracting authority (Art. 57 FR and Staff Regulation) </a:t>
            </a: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grave professional misconduct</a:t>
            </a: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involvement in preparation of tender specifications and distortion of competition</a:t>
            </a:r>
          </a:p>
          <a:p>
            <a:pPr lvl="1"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professional conflicting interest (unchanged, at selection stage)</a:t>
            </a: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  <a:endParaRPr lang="en-GB" b="1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fr-BE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56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12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97879" y="1124744"/>
            <a:ext cx="8915400" cy="1080120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Selection criteria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are clarified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7243" y="2348880"/>
            <a:ext cx="8922251" cy="4176465"/>
          </a:xfrm>
          <a:ln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Selection criteria may apply per economic operator, per group in joint tender, or to at least one member of the group</a:t>
            </a:r>
          </a:p>
          <a:p>
            <a:pPr>
              <a:spcBef>
                <a:spcPts val="1200"/>
              </a:spcBef>
            </a:pPr>
            <a:r>
              <a:rPr lang="en-GB" sz="2400" b="1" dirty="0" smtClean="0">
                <a:latin typeface="Calibri Bold"/>
              </a:rPr>
              <a:t>Maximum of two times the contract value for turnover	</a:t>
            </a:r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92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1052737"/>
            <a:ext cx="8915400" cy="864096"/>
          </a:xfrm>
        </p:spPr>
        <p:txBody>
          <a:bodyPr/>
          <a:lstStyle/>
          <a:p>
            <a:pPr algn="ctr"/>
            <a:r>
              <a:rPr lang="en-GB" dirty="0" smtClean="0"/>
              <a:t>New provisions for </a:t>
            </a:r>
            <a:r>
              <a:rPr lang="en-GB" dirty="0"/>
              <a:t>s</a:t>
            </a:r>
            <a:r>
              <a:rPr lang="en-GB" dirty="0" smtClean="0"/>
              <a:t>ubcontracting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90" y="2060848"/>
            <a:ext cx="8892639" cy="3888432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+mj-lt"/>
              </a:rPr>
              <a:t>Obligation to replace a subcontractor if: </a:t>
            </a:r>
          </a:p>
          <a:p>
            <a:pPr marL="342900" lvl="1" indent="-342900"/>
            <a:r>
              <a:rPr lang="en-GB" sz="2400" b="1" dirty="0" smtClean="0">
                <a:latin typeface="+mj-lt"/>
              </a:rPr>
              <a:t>it is in exclusion situation</a:t>
            </a:r>
          </a:p>
          <a:p>
            <a:pPr marL="342900" lvl="1" indent="-342900"/>
            <a:r>
              <a:rPr lang="en-GB" sz="2400" b="1" dirty="0" smtClean="0">
                <a:latin typeface="+mj-lt"/>
              </a:rPr>
              <a:t>it does not meet a  specific selection criterio</a:t>
            </a:r>
            <a:r>
              <a:rPr lang="en-GB" sz="2400" b="1" dirty="0">
                <a:latin typeface="+mj-lt"/>
              </a:rPr>
              <a:t>n</a:t>
            </a:r>
            <a:endParaRPr lang="en-GB" sz="2400" b="1" dirty="0" smtClean="0">
              <a:latin typeface="+mj-lt"/>
            </a:endParaRPr>
          </a:p>
          <a:p>
            <a:pPr marL="0" indent="0">
              <a:buNone/>
            </a:pPr>
            <a:endParaRPr lang="fr-BE" sz="2400" b="1" dirty="0">
              <a:latin typeface="+mj-lt"/>
            </a:endParaRPr>
          </a:p>
          <a:p>
            <a:pPr marL="0" indent="0">
              <a:buNone/>
            </a:pPr>
            <a:r>
              <a:rPr lang="en-GB" sz="2400" b="1" dirty="0" smtClean="0">
                <a:latin typeface="+mj-lt"/>
              </a:rPr>
              <a:t>For works contracts and "intra-</a:t>
            </a:r>
            <a:r>
              <a:rPr lang="en-GB" sz="2400" b="1" dirty="0" err="1" smtClean="0">
                <a:latin typeface="+mj-lt"/>
              </a:rPr>
              <a:t>muros</a:t>
            </a:r>
            <a:r>
              <a:rPr lang="en-GB" sz="2400" b="1" dirty="0" smtClean="0">
                <a:latin typeface="+mj-lt"/>
              </a:rPr>
              <a:t>" services, new obligation to ask name/contacts/legal representatives of subcontractors</a:t>
            </a:r>
          </a:p>
          <a:p>
            <a:endParaRPr lang="fr-BE" sz="2400" b="1" dirty="0">
              <a:latin typeface="+mj-lt"/>
            </a:endParaRPr>
          </a:p>
          <a:p>
            <a:pPr marL="0" indent="0">
              <a:buNone/>
            </a:pPr>
            <a:r>
              <a:rPr lang="en-GB" sz="2400" b="1" dirty="0" smtClean="0">
                <a:latin typeface="+mj-lt"/>
              </a:rPr>
              <a:t>If subcontractor in violation of environmental / labour / social law, possibility to reject an abnormally low tender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602F-2A9B-4992-828F-8839CFC505C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19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14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award of contracts is based on the most economically advantageous tender (MEAT)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112" y="2132857"/>
            <a:ext cx="9126934" cy="4176464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MEAT consists in one of three award methods: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Lowest price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Lowest cost</a:t>
            </a:r>
          </a:p>
          <a:p>
            <a:pPr>
              <a:spcBef>
                <a:spcPts val="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Best price-quality ratio (BPQR)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0"/>
              </a:spcBef>
              <a:buSzPct val="99000"/>
              <a:buNone/>
            </a:pPr>
            <a:r>
              <a:rPr lang="en-GB" sz="2400" b="1" dirty="0">
                <a:latin typeface="+mj-lt"/>
                <a:cs typeface="Arial" panose="020B0604020202020204" pitchFamily="34" charset="0"/>
                <a:sym typeface="Calibri" pitchFamily="34" charset="0"/>
              </a:rPr>
              <a:t>Cost-effectiveness approach based on life-cycle </a:t>
            </a: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costing: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>
                <a:latin typeface="+mj-lt"/>
                <a:cs typeface="Arial" panose="020B0604020202020204" pitchFamily="34" charset="0"/>
                <a:sym typeface="Calibri" pitchFamily="34" charset="0"/>
              </a:rPr>
              <a:t>Lowest cost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Possibly also </a:t>
            </a:r>
            <a:r>
              <a:rPr lang="en-GB" sz="2400" b="1" dirty="0">
                <a:latin typeface="+mj-lt"/>
                <a:cs typeface="Arial" panose="020B0604020202020204" pitchFamily="34" charset="0"/>
                <a:sym typeface="Calibri" pitchFamily="34" charset="0"/>
              </a:rPr>
              <a:t>for best price-quality ratio (BPQR)</a:t>
            </a:r>
          </a:p>
        </p:txBody>
      </p:sp>
    </p:spTree>
    <p:extLst>
      <p:ext uri="{BB962C8B-B14F-4D97-AF65-F5344CB8AC3E}">
        <p14:creationId xmlns:p14="http://schemas.microsoft.com/office/powerpoint/2010/main" val="761312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15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 few simplifications for framework contracts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1556793"/>
            <a:ext cx="9126934" cy="4680520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Minimum two contractors instead of three for a framework contract  in cascade</a:t>
            </a:r>
          </a:p>
          <a:p>
            <a:pPr>
              <a:spcBef>
                <a:spcPts val="400"/>
              </a:spcBef>
              <a:buSzPct val="99000"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No compulsory evaluation committee when reopening competition, whatever the value of the specific contract</a:t>
            </a:r>
            <a:endParaRPr lang="en-GB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49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16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performance guarantee ensures compliance with substantial contractual obligations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492896"/>
            <a:ext cx="9126934" cy="4166667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works, supplies and complex services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During contract performance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Released after final acceptance of the deliverables with time limit specified in the contract (30-60-90 days) </a:t>
            </a:r>
          </a:p>
          <a:p>
            <a:pPr>
              <a:spcBef>
                <a:spcPts val="400"/>
              </a:spcBef>
              <a:buSzPct val="99000"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The former "performance" guarantee to ensure full performance of the contract during the contract liability period becomes the retention money guarantee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Both are non-cumulative </a:t>
            </a:r>
          </a:p>
          <a:p>
            <a:pPr>
              <a:spcBef>
                <a:spcPts val="400"/>
              </a:spcBef>
              <a:buSzPct val="99000"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120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17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competitive procedure with negotiation replaces the negotiated procedure with publication of a contract notice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708920"/>
            <a:ext cx="9126934" cy="2808312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r>
              <a:rPr lang="en-US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No longer an exceptional procedure 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specific cases listed in Article 135 RAP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Includes services listed under "light regime"</a:t>
            </a:r>
            <a:br>
              <a:rPr lang="en-US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US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(Annex XIV of the Directive, ex-Annex II-B)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Article 135 RAP also allows the use of a competitive dialogue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In practice competitive dialogue used in the case of particularly complex contracts under Article 135(1)(b) RAP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19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18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224135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Calls for expressions of interest are valid for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up to four years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708920"/>
            <a:ext cx="9126934" cy="2808312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The new duration of validity is applicable to both types of CEI: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List of pre-selected candidates (formerly 3 years)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List of vendors (formerly 5 years)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Aligned with the Dynamic Purchasing System</a:t>
            </a:r>
            <a:endParaRPr lang="en-GB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87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19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 negotiated procedure may be used for middle-value contracts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112" y="2780928"/>
            <a:ext cx="9126934" cy="3456384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contracts between € 60 000 and the Directive threshold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Minimum 5 candidates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Ex-ante publicity on internet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ESPD for exclusion and selection criteria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No evidence required for exclusion and selection criteria</a:t>
            </a:r>
          </a:p>
        </p:txBody>
      </p:sp>
    </p:spTree>
    <p:extLst>
      <p:ext uri="{BB962C8B-B14F-4D97-AF65-F5344CB8AC3E}">
        <p14:creationId xmlns:p14="http://schemas.microsoft.com/office/powerpoint/2010/main" val="2599681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82688"/>
            <a:ext cx="9906000" cy="648072"/>
          </a:xfrm>
          <a:ln/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Objectives of FR-RAP Revision</a:t>
            </a:r>
            <a:endParaRPr lang="en-US" sz="20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489" y="1844824"/>
            <a:ext cx="9439049" cy="4320481"/>
          </a:xfrm>
          <a:ln/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8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Align the FR-RAP on:</a:t>
            </a:r>
            <a:br>
              <a:rPr lang="en-GB" sz="28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8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Directive 2014/24/EU on public procurement</a:t>
            </a:r>
            <a:br>
              <a:rPr lang="en-GB" sz="28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8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Directive 2014/23/EU on concession contracts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99000"/>
            </a:pPr>
            <a:r>
              <a:rPr lang="en-GB" sz="28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Introduce simplifications in procedures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99000"/>
            </a:pPr>
            <a:r>
              <a:rPr lang="en-GB" sz="28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Adapt the early detection and exclusion system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99000"/>
              <a:buNone/>
            </a:pPr>
            <a:endParaRPr lang="en-US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endParaRPr lang="en-US" sz="18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endParaRPr lang="en-US" sz="18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304800" indent="-304800">
              <a:spcBef>
                <a:spcPts val="400"/>
              </a:spcBef>
              <a:buSzPct val="99000"/>
              <a:buFont typeface="Calibri" pitchFamily="34" charset="0"/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304800" indent="-304800">
              <a:spcBef>
                <a:spcPts val="400"/>
              </a:spcBef>
              <a:buSzPct val="99000"/>
              <a:buFont typeface="Calibri" pitchFamily="34" charset="0"/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65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20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740532" y="1052737"/>
            <a:ext cx="8681374" cy="1296143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negotiated procedure above 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Directive </a:t>
            </a: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thresholds remains exceptional</a:t>
            </a:r>
            <a:endParaRPr lang="en-US" b="1" dirty="0">
              <a:solidFill>
                <a:srgbClr val="FF0000"/>
              </a:solidFill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112" y="2671708"/>
            <a:ext cx="9126934" cy="3781629"/>
          </a:xfrm>
          <a:ln/>
        </p:spPr>
        <p:txBody>
          <a:bodyPr/>
          <a:lstStyle/>
          <a:p>
            <a:pPr lvl="1">
              <a:spcBef>
                <a:spcPts val="400"/>
              </a:spcBef>
              <a:buSzPct val="99000"/>
            </a:pP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For exceptional circumstances  defined in Article 134 RAP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Renumbering of cases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New cases</a:t>
            </a:r>
            <a:b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</a:b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(loans, financial instruments, International </a:t>
            </a:r>
            <a:r>
              <a:rPr lang="en-GB" sz="2400" b="1" dirty="0">
                <a:cs typeface="Arial" panose="020B0604020202020204" pitchFamily="34" charset="0"/>
                <a:sym typeface="Calibri" pitchFamily="34" charset="0"/>
              </a:rPr>
              <a:t>O</a:t>
            </a: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rganisations)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One candidate (minimum) except for building contracts and design contests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No standstill except for monopoly (Article 134(1)(b) RAP)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GB" sz="2400" b="1" dirty="0" smtClean="0">
                <a:cs typeface="Arial" panose="020B0604020202020204" pitchFamily="34" charset="0"/>
                <a:sym typeface="Calibri" pitchFamily="34" charset="0"/>
              </a:rPr>
              <a:t>New: compulsory ex-post publication in the OJ or internet or AAR depending on cases</a:t>
            </a:r>
          </a:p>
          <a:p>
            <a:pPr marL="419100" lvl="1" indent="0">
              <a:spcBef>
                <a:spcPts val="400"/>
              </a:spcBef>
              <a:buSzPct val="99000"/>
              <a:buNone/>
            </a:pPr>
            <a:endParaRPr lang="en-GB" sz="1400" b="1" dirty="0" smtClean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26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21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innovation partnership is a new procedure to develop and purchase innovative products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420888"/>
            <a:ext cx="9126934" cy="3600400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Compulsory preliminary market analysis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Procedure in two steps with negotiation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Procurement documents include minimum requirements and IPR arrangements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Contract awarded to one or more tenderers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Partnership structured in phases following the research and innovation process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Possibility to terminate the contract on the basis of performance and costs targets</a:t>
            </a:r>
            <a:endParaRPr lang="en-GB" sz="2400" b="1" dirty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48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22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electronic catalogue is a form of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technical offer in electronic format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564905"/>
            <a:ext cx="9126934" cy="4005585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standardised supplies or services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Procurement documents must indicate the technical specifications and connection arrangements for the catalogue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365125" indent="-365125">
              <a:spcBef>
                <a:spcPts val="400"/>
              </a:spcBef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 specific process applies for reopening of competition:</a:t>
            </a:r>
            <a:b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- resubmission of adapted catalogue or</a:t>
            </a:r>
            <a:b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- collection of information from already submitted catalogues</a:t>
            </a:r>
            <a:b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72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23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368151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As from 01.01.2018 our contract notices will be published in the OJ within 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7</a:t>
            </a: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 days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348881"/>
            <a:ext cx="9126934" cy="4221609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endParaRPr lang="en-GB" sz="1800" dirty="0" smtClean="0"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Provided the free text is less than 500 words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Until 31.12.2017 the Publication Office has up to 12 days</a:t>
            </a:r>
          </a:p>
          <a:p>
            <a:pPr>
              <a:spcBef>
                <a:spcPts val="400"/>
              </a:spcBef>
              <a:spcAft>
                <a:spcPts val="1200"/>
              </a:spcAft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During the transitional period, all legal time limits are increased by 5 days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933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24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minimum time limits are reduced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348881"/>
            <a:ext cx="9126934" cy="4221609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endParaRPr lang="en-US" sz="1800" dirty="0" smtClean="0"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fr-BE" dirty="0"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34505"/>
              </p:ext>
            </p:extLst>
          </p:nvPr>
        </p:nvGraphicFramePr>
        <p:xfrm>
          <a:off x="662522" y="1900895"/>
          <a:ext cx="8814980" cy="4405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349"/>
                <a:gridCol w="2964329"/>
                <a:gridCol w="2730302"/>
              </a:tblGrid>
              <a:tr h="57570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latin typeface="+mj-lt"/>
                        </a:rPr>
                        <a:t>Procedure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latin typeface="+mj-lt"/>
                        </a:rPr>
                        <a:t>Request to participate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latin typeface="+mj-lt"/>
                        </a:rPr>
                        <a:t>Tender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61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Open</a:t>
                      </a:r>
                      <a:endParaRPr lang="en-GB" sz="2000" kern="1200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+mj-lt"/>
                        </a:rPr>
                        <a:t>-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+mj-lt"/>
                        </a:rPr>
                        <a:t>37 (2018)</a:t>
                      </a:r>
                      <a:br>
                        <a:rPr lang="en-GB" noProof="0" dirty="0" smtClean="0">
                          <a:latin typeface="+mj-lt"/>
                        </a:rPr>
                      </a:br>
                      <a:r>
                        <a:rPr lang="en-GB" sz="2000" noProof="0" dirty="0" smtClean="0">
                          <a:latin typeface="+mj-lt"/>
                        </a:rPr>
                        <a:t>(transition </a:t>
                      </a:r>
                      <a:r>
                        <a:rPr lang="en-GB" sz="2000" noProof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42</a:t>
                      </a:r>
                      <a:r>
                        <a:rPr lang="en-GB" sz="2000" noProof="0" dirty="0" smtClean="0">
                          <a:latin typeface="+mj-lt"/>
                        </a:rPr>
                        <a:t>)</a:t>
                      </a:r>
                      <a:br>
                        <a:rPr lang="en-GB" sz="2000" noProof="0" dirty="0" smtClean="0">
                          <a:latin typeface="+mj-lt"/>
                        </a:rPr>
                      </a:br>
                      <a:r>
                        <a:rPr lang="en-GB" noProof="0" dirty="0" smtClean="0">
                          <a:latin typeface="+mj-lt"/>
                        </a:rPr>
                        <a:t>(urgent:</a:t>
                      </a:r>
                      <a:r>
                        <a:rPr lang="en-GB" baseline="0" noProof="0" dirty="0" smtClean="0">
                          <a:latin typeface="+mj-lt"/>
                        </a:rPr>
                        <a:t> 15)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115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Restricted,</a:t>
                      </a:r>
                      <a:b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Competitive  procedure with negotiation</a:t>
                      </a:r>
                      <a:endParaRPr lang="en-GB" sz="2000" kern="1200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+mj-lt"/>
                        </a:rPr>
                        <a:t>32 (2018)</a:t>
                      </a:r>
                      <a:br>
                        <a:rPr lang="en-GB" noProof="0" dirty="0" smtClean="0">
                          <a:latin typeface="+mj-lt"/>
                        </a:rPr>
                      </a:br>
                      <a:r>
                        <a:rPr lang="en-GB" sz="2000" noProof="0" dirty="0" smtClean="0">
                          <a:latin typeface="+mj-lt"/>
                        </a:rPr>
                        <a:t>(transition </a:t>
                      </a:r>
                      <a:r>
                        <a:rPr lang="en-GB" sz="2000" noProof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37</a:t>
                      </a:r>
                      <a:r>
                        <a:rPr lang="en-GB" sz="2000" noProof="0" dirty="0" smtClean="0">
                          <a:latin typeface="+mj-lt"/>
                        </a:rPr>
                        <a:t>)</a:t>
                      </a:r>
                      <a:br>
                        <a:rPr lang="en-GB" sz="2000" noProof="0" dirty="0" smtClean="0">
                          <a:latin typeface="+mj-lt"/>
                        </a:rPr>
                      </a:br>
                      <a:r>
                        <a:rPr lang="en-GB" noProof="0" dirty="0" smtClean="0">
                          <a:latin typeface="+mj-lt"/>
                        </a:rPr>
                        <a:t>(urgent: 15)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latin typeface="+mj-lt"/>
                        </a:rPr>
                        <a:t>30</a:t>
                      </a:r>
                      <a:r>
                        <a:rPr lang="en-GB" noProof="0" dirty="0" smtClean="0">
                          <a:latin typeface="+mj-lt"/>
                        </a:rPr>
                        <a:t/>
                      </a:r>
                      <a:br>
                        <a:rPr lang="en-GB" noProof="0" dirty="0" smtClean="0">
                          <a:latin typeface="+mj-lt"/>
                        </a:rPr>
                      </a:br>
                      <a:r>
                        <a:rPr lang="en-GB" noProof="0" dirty="0" smtClean="0">
                          <a:latin typeface="+mj-lt"/>
                        </a:rPr>
                        <a:t>(urgent:</a:t>
                      </a:r>
                      <a:r>
                        <a:rPr lang="en-GB" baseline="0" noProof="0" dirty="0" smtClean="0">
                          <a:latin typeface="+mj-lt"/>
                        </a:rPr>
                        <a:t> 10)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950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Competitive dialogue,</a:t>
                      </a:r>
                      <a:b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Innovation</a:t>
                      </a:r>
                      <a:r>
                        <a:rPr lang="en-GB" sz="2000" kern="1200" baseline="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partnership</a:t>
                      </a:r>
                      <a:endParaRPr lang="en-GB" sz="2000" kern="1200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+mj-lt"/>
                        </a:rPr>
                        <a:t>32 (2018)</a:t>
                      </a:r>
                      <a:br>
                        <a:rPr lang="en-GB" noProof="0" dirty="0" smtClean="0">
                          <a:latin typeface="+mj-lt"/>
                        </a:rPr>
                      </a:br>
                      <a:r>
                        <a:rPr lang="en-GB" sz="2000" noProof="0" dirty="0" smtClean="0">
                          <a:latin typeface="+mj-lt"/>
                        </a:rPr>
                        <a:t>(transition</a:t>
                      </a:r>
                      <a:r>
                        <a:rPr lang="en-GB" sz="2000" baseline="0" noProof="0" dirty="0" smtClean="0">
                          <a:latin typeface="+mj-lt"/>
                        </a:rPr>
                        <a:t> </a:t>
                      </a:r>
                      <a:r>
                        <a:rPr lang="en-GB" sz="2000" noProof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37</a:t>
                      </a:r>
                      <a:r>
                        <a:rPr lang="en-GB" sz="2000" noProof="0" dirty="0" smtClean="0">
                          <a:latin typeface="+mj-lt"/>
                        </a:rPr>
                        <a:t>)</a:t>
                      </a:r>
                      <a:br>
                        <a:rPr lang="en-GB" sz="2000" noProof="0" dirty="0" smtClean="0">
                          <a:latin typeface="+mj-lt"/>
                        </a:rPr>
                      </a:b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+mj-lt"/>
                        </a:rPr>
                        <a:t>Reasonable time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749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Call for expressions</a:t>
                      </a:r>
                      <a:r>
                        <a:rPr lang="en-GB" sz="2000" kern="1200" baseline="0" noProof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of interest</a:t>
                      </a:r>
                      <a:endParaRPr lang="en-GB" sz="2000" kern="1200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+mj-lt"/>
                        </a:rPr>
                        <a:t>10 </a:t>
                      </a:r>
                      <a:br>
                        <a:rPr lang="en-GB" noProof="0" dirty="0" smtClean="0">
                          <a:latin typeface="+mj-lt"/>
                        </a:rPr>
                      </a:br>
                      <a:r>
                        <a:rPr lang="en-GB" noProof="0" dirty="0" smtClean="0">
                          <a:latin typeface="+mj-lt"/>
                        </a:rPr>
                        <a:t>(two</a:t>
                      </a:r>
                      <a:r>
                        <a:rPr lang="en-GB" baseline="0" noProof="0" dirty="0" smtClean="0">
                          <a:latin typeface="+mj-lt"/>
                        </a:rPr>
                        <a:t> steps)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latin typeface="+mj-lt"/>
                        </a:rPr>
                        <a:t>10</a:t>
                      </a:r>
                      <a:br>
                        <a:rPr lang="en-GB" noProof="0" dirty="0" smtClean="0">
                          <a:latin typeface="+mj-lt"/>
                        </a:rPr>
                      </a:br>
                      <a:r>
                        <a:rPr lang="en-GB" noProof="0" dirty="0" smtClean="0">
                          <a:latin typeface="+mj-lt"/>
                        </a:rPr>
                        <a:t>(one</a:t>
                      </a:r>
                      <a:r>
                        <a:rPr lang="en-GB" baseline="0" noProof="0" dirty="0" smtClean="0">
                          <a:latin typeface="+mj-lt"/>
                        </a:rPr>
                        <a:t> or two steps)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182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25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6"/>
            <a:ext cx="8915400" cy="1512168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We must provide 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electronic access </a:t>
            </a: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to the procurement documents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upon publication of the contract notice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7243" y="2683083"/>
            <a:ext cx="9126934" cy="3960440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endParaRPr lang="en-GB" sz="1800" dirty="0" smtClean="0"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all procedures with publication of a contract notice: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On the e-Tendering platform (extension of TED)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Failing that, on internet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Exceptions for technical or confidentiality reasons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procedures below the Directive threshold: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Simultaneous dispatch by e-mail</a:t>
            </a:r>
            <a:endParaRPr lang="en-GB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253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26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time limits for providing additional information or translation are adapted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276873"/>
            <a:ext cx="9126934" cy="4293617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endParaRPr lang="en-GB" sz="1800" dirty="0" smtClean="0"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spcAft>
                <a:spcPts val="1200"/>
              </a:spcAft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Answer to questions:</a:t>
            </a:r>
            <a:b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as soon as possible and no later than 6 calendar days before the deadline</a:t>
            </a:r>
          </a:p>
          <a:p>
            <a:pPr>
              <a:spcBef>
                <a:spcPts val="400"/>
              </a:spcBef>
              <a:spcAft>
                <a:spcPts val="1200"/>
              </a:spcAft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</a:rPr>
              <a:t>Translation: within 6 working days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Requests made less than 6 working days before the deadline: no obligation to reply</a:t>
            </a:r>
            <a:endParaRPr lang="en-GB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98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27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Appointment of committees is required 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as from the Directive threshold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276873"/>
            <a:ext cx="9126934" cy="4293617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Simplification for opening: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the minimum number of persons is reduced to two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>
                <a:latin typeface="Calibri Bold"/>
                <a:cs typeface="Arial" panose="020B0604020202020204" pitchFamily="34" charset="0"/>
                <a:sym typeface="Calibri" pitchFamily="34" charset="0"/>
              </a:rPr>
              <a:t>b</a:t>
            </a:r>
            <a:r>
              <a:rPr lang="en-US" sz="2400" dirty="0" smtClean="0">
                <a:latin typeface="Calibri Bold"/>
                <a:cs typeface="Arial" panose="020B0604020202020204" pitchFamily="34" charset="0"/>
                <a:sym typeface="Calibri" pitchFamily="34" charset="0"/>
              </a:rPr>
              <a:t>oth persons may come under the AOSD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US" sz="2400" dirty="0" smtClean="0">
              <a:latin typeface="Calibri Bold"/>
              <a:cs typeface="Arial" panose="020B0604020202020204" pitchFamily="34" charset="0"/>
              <a:sym typeface="Calibri" pitchFamily="34" charset="0"/>
            </a:endParaRPr>
          </a:p>
          <a:p>
            <a:pPr marL="0" lvl="0" indent="0">
              <a:spcBef>
                <a:spcPts val="400"/>
              </a:spcBef>
              <a:buSzPct val="99000"/>
              <a:buNone/>
            </a:pPr>
            <a:r>
              <a:rPr lang="en-US" sz="2400" dirty="0" smtClean="0">
                <a:latin typeface="Calibri Bold"/>
                <a:cs typeface="Arial" panose="020B0604020202020204" pitchFamily="34" charset="0"/>
                <a:sym typeface="Calibri" pitchFamily="34" charset="0"/>
              </a:rPr>
              <a:t>The </a:t>
            </a:r>
            <a:r>
              <a:rPr lang="en-US" sz="2400" dirty="0">
                <a:latin typeface="Calibri Bold"/>
                <a:cs typeface="Arial" panose="020B0604020202020204" pitchFamily="34" charset="0"/>
                <a:sym typeface="Calibri" pitchFamily="34" charset="0"/>
              </a:rPr>
              <a:t>requirement may be waived in some cases:</a:t>
            </a:r>
          </a:p>
          <a:p>
            <a:pPr lvl="0">
              <a:spcBef>
                <a:spcPts val="400"/>
              </a:spcBef>
              <a:buSzPct val="99000"/>
            </a:pPr>
            <a:r>
              <a:rPr lang="en-US" sz="2400" dirty="0" smtClean="0">
                <a:latin typeface="Calibri Bold"/>
                <a:cs typeface="Arial" panose="020B0604020202020204" pitchFamily="34" charset="0"/>
                <a:sym typeface="Calibri" pitchFamily="34" charset="0"/>
              </a:rPr>
              <a:t>re-opening </a:t>
            </a:r>
            <a:r>
              <a:rPr lang="en-US" sz="2400" dirty="0">
                <a:latin typeface="Calibri Bold"/>
                <a:cs typeface="Arial" panose="020B0604020202020204" pitchFamily="34" charset="0"/>
                <a:sym typeface="Calibri" pitchFamily="34" charset="0"/>
              </a:rPr>
              <a:t>of competition under a framework contract</a:t>
            </a:r>
          </a:p>
          <a:p>
            <a:pPr lvl="0">
              <a:spcBef>
                <a:spcPts val="400"/>
              </a:spcBef>
              <a:buSzPct val="99000"/>
            </a:pPr>
            <a:r>
              <a:rPr lang="en-US" sz="2400" dirty="0">
                <a:latin typeface="Calibri Bold"/>
                <a:cs typeface="Arial" panose="020B0604020202020204" pitchFamily="34" charset="0"/>
                <a:sym typeface="Calibri" pitchFamily="34" charset="0"/>
              </a:rPr>
              <a:t>s</a:t>
            </a:r>
            <a:r>
              <a:rPr lang="en-US" sz="2400" dirty="0" smtClean="0">
                <a:latin typeface="Calibri Bold"/>
                <a:cs typeface="Arial" panose="020B0604020202020204" pitchFamily="34" charset="0"/>
                <a:sym typeface="Calibri" pitchFamily="34" charset="0"/>
              </a:rPr>
              <a:t>pecific cases </a:t>
            </a:r>
            <a:r>
              <a:rPr lang="en-US" sz="2400" dirty="0">
                <a:latin typeface="Calibri Bold"/>
                <a:cs typeface="Arial" panose="020B0604020202020204" pitchFamily="34" charset="0"/>
                <a:sym typeface="Calibri" pitchFamily="34" charset="0"/>
              </a:rPr>
              <a:t>of exceptional negotiated </a:t>
            </a:r>
            <a:r>
              <a:rPr lang="en-US" sz="2400" dirty="0" smtClean="0">
                <a:latin typeface="Calibri Bold"/>
                <a:cs typeface="Arial" panose="020B0604020202020204" pitchFamily="34" charset="0"/>
                <a:sym typeface="Calibri" pitchFamily="34" charset="0"/>
              </a:rPr>
              <a:t>procedure </a:t>
            </a:r>
            <a:r>
              <a:rPr lang="en-US" sz="2400" dirty="0">
                <a:latin typeface="Calibri Bold"/>
                <a:cs typeface="Arial" panose="020B0604020202020204" pitchFamily="34" charset="0"/>
                <a:sym typeface="Calibri" pitchFamily="34" charset="0"/>
              </a:rPr>
              <a:t>without publication of a contract notice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30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28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exclusion, selection and award criteria 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may be applied in no particular order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276873"/>
            <a:ext cx="9126934" cy="4293617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Or evaluation in pre-defined order</a:t>
            </a: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As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announced in the tender 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specifications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The distinction between selection and award criteria is confirmed (not aligned on the Directive)</a:t>
            </a:r>
          </a:p>
        </p:txBody>
      </p:sp>
    </p:spTree>
    <p:extLst>
      <p:ext uri="{BB962C8B-B14F-4D97-AF65-F5344CB8AC3E}">
        <p14:creationId xmlns:p14="http://schemas.microsoft.com/office/powerpoint/2010/main" val="264916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29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Evidence for selection may be 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required at any time of the procedure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276873"/>
            <a:ext cx="9126934" cy="4293617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r>
              <a:rPr lang="en-GB" sz="2400" b="1" dirty="0">
                <a:latin typeface="Calibri Bold"/>
              </a:rPr>
              <a:t>No evidence is required below the Directive threshold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One-step procedure: 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evidence required from successful tenderer (like exclusion)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US" sz="2400" dirty="0" smtClean="0">
                <a:cs typeface="Arial" panose="020B0604020202020204" pitchFamily="34" charset="0"/>
                <a:sym typeface="Calibri" pitchFamily="34" charset="0"/>
              </a:rPr>
              <a:t>evidence may be requested for others if needed</a:t>
            </a: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Two-step procedure: 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US" sz="2400" dirty="0">
                <a:cs typeface="Arial" panose="020B0604020202020204" pitchFamily="34" charset="0"/>
                <a:sym typeface="Calibri" pitchFamily="34" charset="0"/>
              </a:rPr>
              <a:t>evidence required from successful tenderer (like exclusion)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US" sz="2400" dirty="0" smtClean="0">
                <a:cs typeface="Arial" panose="020B0604020202020204" pitchFamily="34" charset="0"/>
                <a:sym typeface="Calibri" pitchFamily="34" charset="0"/>
              </a:rPr>
              <a:t>evidence may be required from all candidates at first step to guarantee selection process</a:t>
            </a:r>
          </a:p>
          <a:p>
            <a:pPr lvl="1">
              <a:spcBef>
                <a:spcPts val="400"/>
              </a:spcBef>
              <a:buSzPct val="99000"/>
            </a:pPr>
            <a:r>
              <a:rPr lang="en-US" sz="2400" dirty="0" smtClean="0">
                <a:cs typeface="Arial" panose="020B0604020202020204" pitchFamily="34" charset="0"/>
                <a:sym typeface="Calibri" pitchFamily="34" charset="0"/>
              </a:rPr>
              <a:t>Partial evidence possible: e.g. CVs</a:t>
            </a:r>
          </a:p>
          <a:p>
            <a:pPr lvl="1">
              <a:spcBef>
                <a:spcPts val="400"/>
              </a:spcBef>
              <a:buSzPct val="99000"/>
            </a:pPr>
            <a:endParaRPr lang="en-US" sz="2400" dirty="0" smtClean="0">
              <a:cs typeface="Arial" panose="020B0604020202020204" pitchFamily="34" charset="0"/>
              <a:sym typeface="Calibri" pitchFamily="34" charset="0"/>
            </a:endParaRPr>
          </a:p>
          <a:p>
            <a:pPr lvl="1">
              <a:spcBef>
                <a:spcPts val="400"/>
              </a:spcBef>
              <a:buSzPct val="99000"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96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changes are presented following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procurement cycle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348881"/>
            <a:ext cx="9126934" cy="3816425"/>
          </a:xfrm>
          <a:ln/>
        </p:spPr>
        <p:txBody>
          <a:bodyPr/>
          <a:lstStyle/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Procurement documents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Technical specifications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Exclusion, selection and award criteria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Contracts and guarantees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Procedures and time-limits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Publication and contacts with tenderers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Opening, evaluation and award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Notification and standstill period</a:t>
            </a:r>
            <a:endParaRPr lang="en-GB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61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1052737"/>
            <a:ext cx="8993409" cy="1080119"/>
          </a:xfrm>
        </p:spPr>
        <p:txBody>
          <a:bodyPr/>
          <a:lstStyle/>
          <a:p>
            <a:pPr algn="ctr"/>
            <a:r>
              <a:rPr lang="en-GB" dirty="0" smtClean="0"/>
              <a:t>Abnormally low tenders</a:t>
            </a:r>
            <a:br>
              <a:rPr lang="en-GB" dirty="0" smtClean="0"/>
            </a:br>
            <a:r>
              <a:rPr lang="en-GB" dirty="0" smtClean="0"/>
              <a:t>should be treated as follows: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90" y="2403107"/>
            <a:ext cx="8892639" cy="4248472"/>
          </a:xfrm>
        </p:spPr>
        <p:txBody>
          <a:bodyPr/>
          <a:lstStyle/>
          <a:p>
            <a:r>
              <a:rPr lang="en-GB" sz="2400" b="1" dirty="0">
                <a:latin typeface="+mj-lt"/>
              </a:rPr>
              <a:t>C</a:t>
            </a:r>
            <a:r>
              <a:rPr lang="en-GB" sz="2400" b="1" dirty="0" smtClean="0">
                <a:latin typeface="+mj-lt"/>
              </a:rPr>
              <a:t>ompulsory to request observations of tenderer</a:t>
            </a:r>
            <a:endParaRPr lang="en-GB" sz="1400" b="1" dirty="0" smtClean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Analyse response, in particular: </a:t>
            </a:r>
          </a:p>
          <a:p>
            <a:pPr marL="876300" lvl="1" indent="-457200">
              <a:buFont typeface="+mj-lt"/>
              <a:buAutoNum type="arabicPeriod"/>
            </a:pPr>
            <a:r>
              <a:rPr lang="en-GB" sz="2400" b="1" dirty="0"/>
              <a:t>T</a:t>
            </a:r>
            <a:r>
              <a:rPr lang="en-GB" sz="2400" b="1" dirty="0" smtClean="0"/>
              <a:t>echnical solutions chosen, originality</a:t>
            </a:r>
          </a:p>
          <a:p>
            <a:pPr marL="876300" lvl="1" indent="-457200">
              <a:buFont typeface="+mj-lt"/>
              <a:buAutoNum type="arabicPeriod"/>
            </a:pPr>
            <a:r>
              <a:rPr lang="fr-BE" sz="2400" b="1" dirty="0" smtClean="0"/>
              <a:t>State </a:t>
            </a:r>
            <a:r>
              <a:rPr lang="en-GB" sz="2400" b="1" dirty="0" smtClean="0"/>
              <a:t>aid</a:t>
            </a:r>
          </a:p>
          <a:p>
            <a:pPr marL="876300" lvl="1" indent="-457200">
              <a:buFont typeface="+mj-lt"/>
              <a:buAutoNum type="arabicPeriod"/>
            </a:pPr>
            <a:r>
              <a:rPr lang="en-GB" sz="2400" b="1" dirty="0"/>
              <a:t>C</a:t>
            </a:r>
            <a:r>
              <a:rPr lang="en-GB" sz="2400" b="1" dirty="0" smtClean="0"/>
              <a:t>ompliance with environmental / labour / social law for tenderer </a:t>
            </a:r>
            <a:r>
              <a:rPr lang="en-GB" sz="2400" b="1" u="sng" dirty="0" smtClean="0"/>
              <a:t>and </a:t>
            </a:r>
            <a:r>
              <a:rPr lang="en-GB" sz="2400" b="1" dirty="0" smtClean="0"/>
              <a:t>subcontractors</a:t>
            </a:r>
            <a:endParaRPr lang="fr-BE" sz="1400" b="1" dirty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If response not satisfactory, tender may be rejected</a:t>
            </a:r>
            <a:endParaRPr lang="en-GB" sz="1400" b="1" dirty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If case 3, tender shall be rejected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602F-2A9B-4992-828F-8839CFC505C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3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31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grounds for rejection are clarified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3096"/>
              </p:ext>
            </p:extLst>
          </p:nvPr>
        </p:nvGraphicFramePr>
        <p:xfrm>
          <a:off x="428498" y="1844824"/>
          <a:ext cx="8817558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190"/>
                <a:gridCol w="1014113"/>
                <a:gridCol w="6087255"/>
              </a:tblGrid>
              <a:tr h="687501"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>
                          <a:effectLst/>
                          <a:latin typeface="+mj-lt"/>
                        </a:rPr>
                        <a:t>Definition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  <a:ea typeface="+mn-ea"/>
                        </a:rPr>
                        <a:t>Article</a:t>
                      </a:r>
                      <a:r>
                        <a:rPr lang="en-GB" sz="2000" u="none" baseline="0" noProof="0" dirty="0" smtClean="0">
                          <a:effectLst/>
                          <a:latin typeface="+mj-lt"/>
                          <a:ea typeface="+mn-ea"/>
                        </a:rPr>
                        <a:t> RAP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  <a:ea typeface="+mn-ea"/>
                        </a:rPr>
                        <a:t>Reason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</a:tr>
              <a:tr h="1104760"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>
                          <a:effectLst/>
                          <a:latin typeface="+mj-lt"/>
                        </a:rPr>
                        <a:t>Unsuitable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>
                          <a:effectLst/>
                          <a:latin typeface="+mj-lt"/>
                        </a:rPr>
                        <a:t>134(2)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Irrelevant tender</a:t>
                      </a:r>
                    </a:p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Exclusion under Article 106(1) FR</a:t>
                      </a:r>
                    </a:p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Non-selection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</a:tr>
              <a:tr h="1886175"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  <a:ea typeface="+mn-ea"/>
                        </a:rPr>
                        <a:t>Irregular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>
                          <a:effectLst/>
                          <a:latin typeface="+mj-lt"/>
                        </a:rPr>
                        <a:t>135(2)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Non-compliant</a:t>
                      </a:r>
                      <a:endParaRPr lang="en-GB" sz="2000" u="none" noProof="0" dirty="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Received </a:t>
                      </a:r>
                      <a:r>
                        <a:rPr lang="en-GB" sz="2000" u="none" noProof="0" dirty="0">
                          <a:effectLst/>
                          <a:latin typeface="+mj-lt"/>
                        </a:rPr>
                        <a:t>late</a:t>
                      </a:r>
                    </a:p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Rejected  </a:t>
                      </a:r>
                      <a:r>
                        <a:rPr lang="en-GB" sz="2000" u="none" noProof="0" dirty="0">
                          <a:effectLst/>
                          <a:latin typeface="+mj-lt"/>
                        </a:rPr>
                        <a:t>under Article 107(1)(b) and (c) FR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2000" u="none" noProof="0" dirty="0">
                          <a:effectLst/>
                          <a:latin typeface="+mj-lt"/>
                        </a:rPr>
                        <a:t>(misrepresentation and </a:t>
                      </a: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distortion of competition)</a:t>
                      </a:r>
                      <a:endParaRPr lang="en-GB" sz="2000" u="none" noProof="0" dirty="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Abnormally </a:t>
                      </a:r>
                      <a:r>
                        <a:rPr lang="en-GB" sz="2000" u="none" noProof="0" dirty="0">
                          <a:effectLst/>
                          <a:latin typeface="+mj-lt"/>
                        </a:rPr>
                        <a:t>low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</a:tr>
              <a:tr h="714052"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>
                          <a:effectLst/>
                          <a:latin typeface="+mj-lt"/>
                        </a:rPr>
                        <a:t>Unacceptable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>
                          <a:effectLst/>
                          <a:latin typeface="+mj-lt"/>
                        </a:rPr>
                        <a:t>135(3)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Price </a:t>
                      </a:r>
                      <a:r>
                        <a:rPr lang="en-GB" sz="2000" u="none" noProof="0" dirty="0">
                          <a:effectLst/>
                          <a:latin typeface="+mj-lt"/>
                        </a:rPr>
                        <a:t>above maximum</a:t>
                      </a:r>
                    </a:p>
                    <a:p>
                      <a:pPr algn="just">
                        <a:spcAft>
                          <a:spcPts val="500"/>
                        </a:spcAft>
                      </a:pPr>
                      <a:r>
                        <a:rPr lang="en-GB" sz="2000" u="none" noProof="0" dirty="0" smtClean="0">
                          <a:effectLst/>
                          <a:latin typeface="+mj-lt"/>
                        </a:rPr>
                        <a:t>Minimum </a:t>
                      </a:r>
                      <a:r>
                        <a:rPr lang="en-GB" sz="2000" u="none" noProof="0" dirty="0">
                          <a:effectLst/>
                          <a:latin typeface="+mj-lt"/>
                        </a:rPr>
                        <a:t>quality not reached</a:t>
                      </a:r>
                      <a:endParaRPr lang="en-GB" sz="2000" u="none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4295" marR="742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19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32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6"/>
            <a:ext cx="8915400" cy="1080120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award decision may be merged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with the evaluation report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348881"/>
            <a:ext cx="9126934" cy="3717553"/>
          </a:xfrm>
          <a:ln/>
        </p:spPr>
        <p:txBody>
          <a:bodyPr/>
          <a:lstStyle/>
          <a:p>
            <a:pPr marL="0" indent="0">
              <a:spcBef>
                <a:spcPts val="6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The award decision is always compulsory</a:t>
            </a:r>
          </a:p>
          <a:p>
            <a:pPr marL="0" indent="0">
              <a:spcBef>
                <a:spcPts val="12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 single document (evaluation + award decision) signed by the RAO  may be used:</a:t>
            </a: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1200"/>
              </a:spcBef>
              <a:buSzPct val="99000"/>
            </a:pP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b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elow Directive threshold when only one tender is received</a:t>
            </a:r>
          </a:p>
          <a:p>
            <a:pPr>
              <a:spcBef>
                <a:spcPts val="1200"/>
              </a:spcBef>
              <a:buSzPct val="99000"/>
            </a:pP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w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hen reopening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competition within a framework 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contract without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evaluation committee </a:t>
            </a:r>
          </a:p>
          <a:p>
            <a:pPr>
              <a:spcBef>
                <a:spcPts val="1200"/>
              </a:spcBef>
              <a:buSzPct val="99000"/>
            </a:pP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f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or specific cases of exceptional negotiated procedure without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 evaluation committee </a:t>
            </a:r>
          </a:p>
          <a:p>
            <a:pPr>
              <a:spcBef>
                <a:spcPts val="400"/>
              </a:spcBef>
              <a:buSzPct val="99000"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94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33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Candidates and tenderers are informed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at each stage of the procedure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492897"/>
            <a:ext cx="9126934" cy="3672408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As soon as possible: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After opening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After selection (procedures in two steps)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After award decision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In case of cancellation</a:t>
            </a:r>
            <a:b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(no distinction with abandonment anymore)  </a:t>
            </a:r>
          </a:p>
        </p:txBody>
      </p:sp>
    </p:spTree>
    <p:extLst>
      <p:ext uri="{BB962C8B-B14F-4D97-AF65-F5344CB8AC3E}">
        <p14:creationId xmlns:p14="http://schemas.microsoft.com/office/powerpoint/2010/main" val="3802304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34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Candidates and tenderers are notified the ground for rejection with full justification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412" y="2492897"/>
            <a:ext cx="9126934" cy="3816424"/>
          </a:xfrm>
          <a:ln/>
        </p:spPr>
        <p:txBody>
          <a:bodyPr/>
          <a:lstStyle/>
          <a:p>
            <a:pPr marL="0" lvl="1" indent="0">
              <a:spcBef>
                <a:spcPts val="4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Reasons taken from evaluation report only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lvl="1" indent="0">
              <a:spcBef>
                <a:spcPts val="4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Upon written request: After selection (procedures in two steps)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comparative advantages of the winner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r>
              <a:rPr lang="en-US" sz="2400" dirty="0" smtClean="0">
                <a:cs typeface="Arial" panose="020B0604020202020204" pitchFamily="34" charset="0"/>
                <a:sym typeface="Calibri" pitchFamily="34" charset="0"/>
              </a:rPr>
              <a:t>for information on negotiations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r>
              <a:rPr lang="en-US" sz="2400" dirty="0" smtClean="0">
                <a:cs typeface="Arial" panose="020B0604020202020204" pitchFamily="34" charset="0"/>
                <a:sym typeface="Calibri" pitchFamily="34" charset="0"/>
              </a:rPr>
              <a:t>reply a.s.a.p. (maximum 15 days)</a:t>
            </a:r>
          </a:p>
          <a:p>
            <a:pPr marL="438150" lvl="1" indent="-438150">
              <a:spcBef>
                <a:spcPts val="400"/>
              </a:spcBef>
              <a:buSzPct val="99000"/>
            </a:pP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lvl="1" indent="0">
              <a:spcBef>
                <a:spcPts val="400"/>
              </a:spcBef>
              <a:buSzPct val="99000"/>
              <a:buNone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50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35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Application of the standstill period is clarified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112" y="1988840"/>
            <a:ext cx="9126934" cy="3960440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contracts above the Directive threshold: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10 days from the day after dispatch of electronic notification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15 days in case of dispatch on paper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15 days after publication of the contract notice for the exceptional procedure under Article 134(1)(b) RAP (monopoly)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Exceptions: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any procedure where only one tender was submitted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specific contracts based on any type of framework contract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procedures under Article 134(1) RAP for cases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other than 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4093609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36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720080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ex-post publication is simplified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112" y="2060849"/>
            <a:ext cx="9126934" cy="4293617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No publication of annual list in the OJ anymore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Internet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publication 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between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€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15 000 and Directive threshold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Internet publication for specific 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contracts</a:t>
            </a: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OJ publication or Internet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publication for 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some cases </a:t>
            </a:r>
            <a:r>
              <a:rPr lang="en-US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of exceptional negotiated 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procedures</a:t>
            </a: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Use of The Financial Transparency System (FTS)</a:t>
            </a:r>
            <a:b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for Commission and executive agencies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0"/>
              </a:spcBef>
              <a:buSzPct val="99000"/>
            </a:pP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Contract award notice published within 30 days (not 48)</a:t>
            </a: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4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37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506" y="1052737"/>
            <a:ext cx="8915400" cy="720080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There are three types of 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amendments to contracts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112" y="2060849"/>
            <a:ext cx="9126934" cy="4293617"/>
          </a:xfrm>
          <a:ln/>
        </p:spPr>
        <p:txBody>
          <a:bodyPr/>
          <a:lstStyle/>
          <a:p>
            <a:pPr>
              <a:spcBef>
                <a:spcPts val="400"/>
              </a:spcBef>
              <a:buSzPct val="99000"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u="sng" dirty="0">
                <a:latin typeface="+mj-lt"/>
                <a:cs typeface="Arial" panose="020B0604020202020204" pitchFamily="34" charset="0"/>
                <a:sym typeface="Calibri" pitchFamily="34" charset="0"/>
              </a:rPr>
              <a:t>Technical amendment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: e.g. merger/takeover, application of price revision clause, change of administrative details</a:t>
            </a:r>
          </a:p>
          <a:p>
            <a:pPr>
              <a:spcBef>
                <a:spcPts val="400"/>
              </a:spcBef>
              <a:buSzPct val="99000"/>
            </a:pPr>
            <a:endParaRPr lang="en-US" sz="2400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u="sng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Amendment with procedure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: e.g. repetition of services or works; additional deliveries for supplies</a:t>
            </a:r>
          </a:p>
          <a:p>
            <a:pPr>
              <a:spcBef>
                <a:spcPts val="400"/>
              </a:spcBef>
              <a:buSzPct val="99000"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>
              <a:spcBef>
                <a:spcPts val="400"/>
              </a:spcBef>
              <a:buSzPct val="99000"/>
            </a:pPr>
            <a:r>
              <a:rPr lang="en-US" sz="2400" u="sng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Amendment due to modification of contract</a:t>
            </a:r>
            <a:r>
              <a:rPr lang="en-US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: subject to ex-post publicity only (no procedure)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endParaRPr lang="en-US" sz="2400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6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38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497" y="1124746"/>
            <a:ext cx="8915400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Modification of contract is possible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without a procurement procedure (1)</a:t>
            </a:r>
            <a:endParaRPr lang="en-US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489" y="2303736"/>
            <a:ext cx="9126934" cy="4077593"/>
          </a:xfrm>
          <a:ln/>
        </p:spPr>
        <p:txBody>
          <a:bodyPr/>
          <a:lstStyle/>
          <a:p>
            <a:pPr marL="457200" lvl="0" indent="-457200">
              <a:spcBef>
                <a:spcPts val="400"/>
              </a:spcBef>
              <a:buSzPct val="99000"/>
              <a:buAutoNum type="arabicParenBoth"/>
            </a:pPr>
            <a:r>
              <a:rPr lang="en-GB" sz="2400" b="1" u="sng" dirty="0" smtClean="0">
                <a:latin typeface="Calibri Bold"/>
                <a:sym typeface="Calibri" pitchFamily="34" charset="0"/>
              </a:rPr>
              <a:t>Additional works, supplies or services - Article 114a (3) (a) FR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endParaRPr lang="en-GB" sz="2400" b="1" dirty="0" smtClean="0">
              <a:latin typeface="Calibri Bold"/>
              <a:sym typeface="Calibri" pitchFamily="34" charset="0"/>
            </a:endParaRPr>
          </a:p>
          <a:p>
            <a:pPr>
              <a:spcBef>
                <a:spcPts val="0"/>
              </a:spcBef>
              <a:buSzPct val="99000"/>
            </a:pPr>
            <a:r>
              <a:rPr lang="en-GB" sz="2400" b="1" dirty="0" smtClean="0">
                <a:latin typeface="Calibri Bold"/>
                <a:sym typeface="Calibri" pitchFamily="34" charset="0"/>
              </a:rPr>
              <a:t>Where:</a:t>
            </a:r>
          </a:p>
          <a:p>
            <a:pPr marL="819150" lvl="1" indent="-457200">
              <a:spcBef>
                <a:spcPts val="400"/>
              </a:spcBef>
              <a:buSzPct val="99000"/>
              <a:buFont typeface="+mj-lt"/>
              <a:buAutoNum type="arabicPeriod"/>
            </a:pPr>
            <a:r>
              <a:rPr lang="en-GB" sz="2400" b="1" dirty="0" smtClean="0">
                <a:sym typeface="Calibri" pitchFamily="34" charset="0"/>
              </a:rPr>
              <a:t>interoperability problems if change of contractor</a:t>
            </a:r>
          </a:p>
          <a:p>
            <a:pPr marL="819150" lvl="1" indent="-457200">
              <a:spcBef>
                <a:spcPts val="400"/>
              </a:spcBef>
              <a:buSzPct val="99000"/>
              <a:buFont typeface="+mj-lt"/>
              <a:buAutoNum type="arabicPeriod"/>
            </a:pPr>
            <a:r>
              <a:rPr lang="en-GB" sz="2400" b="1" dirty="0" smtClean="0">
                <a:sym typeface="Calibri" pitchFamily="34" charset="0"/>
              </a:rPr>
              <a:t>substantial costs if change of contractor</a:t>
            </a:r>
          </a:p>
          <a:p>
            <a:pPr marL="819150" lvl="1" indent="-457200">
              <a:spcBef>
                <a:spcPts val="400"/>
              </a:spcBef>
              <a:buSzPct val="99000"/>
              <a:buFont typeface="+mj-lt"/>
              <a:buAutoNum type="arabicPeriod"/>
            </a:pPr>
            <a:r>
              <a:rPr lang="en-GB" sz="2400" b="1" dirty="0" smtClean="0">
                <a:sym typeface="Calibri" pitchFamily="34" charset="0"/>
              </a:rPr>
              <a:t>increase in price is maximum 50% of initial contract value (applicable to cumulated value of all modifications)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Subject to ex-post publication in OJ </a:t>
            </a:r>
            <a:r>
              <a:rPr lang="en-GB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above Directive </a:t>
            </a: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threshold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Subject to ex-post publication </a:t>
            </a: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on internet below Directive </a:t>
            </a:r>
            <a:r>
              <a:rPr lang="en-GB" sz="2400" dirty="0">
                <a:latin typeface="+mj-lt"/>
                <a:cs typeface="Arial" panose="020B0604020202020204" pitchFamily="34" charset="0"/>
                <a:sym typeface="Calibri" pitchFamily="34" charset="0"/>
              </a:rPr>
              <a:t>threshold</a:t>
            </a:r>
          </a:p>
          <a:p>
            <a:pPr>
              <a:spcBef>
                <a:spcPts val="400"/>
              </a:spcBef>
              <a:buSzPct val="99000"/>
            </a:pPr>
            <a:r>
              <a:rPr lang="en-GB" sz="2400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Applicable to FWC</a:t>
            </a:r>
          </a:p>
        </p:txBody>
      </p:sp>
    </p:spTree>
    <p:extLst>
      <p:ext uri="{BB962C8B-B14F-4D97-AF65-F5344CB8AC3E}">
        <p14:creationId xmlns:p14="http://schemas.microsoft.com/office/powerpoint/2010/main" val="2164897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39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229" y="1124746"/>
            <a:ext cx="8915400" cy="576063"/>
          </a:xfrm>
          <a:ln/>
        </p:spPr>
        <p:txBody>
          <a:bodyPr/>
          <a:lstStyle/>
          <a:p>
            <a:pPr algn="ctr"/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Modification of contract is possible</a:t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without a </a:t>
            </a: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procurement procedure (2)</a:t>
            </a:r>
            <a:endParaRPr lang="en-US" b="1" dirty="0">
              <a:ea typeface="ヒラギノ角ゴ ProN W3" charset="0"/>
              <a:cs typeface="ヒラギノ角ゴ ProN W3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112" y="2348881"/>
            <a:ext cx="9126934" cy="4176463"/>
          </a:xfrm>
          <a:ln/>
        </p:spPr>
        <p:txBody>
          <a:bodyPr/>
          <a:lstStyle/>
          <a:p>
            <a:pPr marL="0" indent="0">
              <a:spcBef>
                <a:spcPts val="0"/>
              </a:spcBef>
              <a:buSzPct val="99000"/>
              <a:buNone/>
            </a:pPr>
            <a:r>
              <a:rPr lang="en-GB" sz="2400" b="1" u="sng" dirty="0" smtClean="0">
                <a:latin typeface="+mj-lt"/>
                <a:sym typeface="Calibri" pitchFamily="34" charset="0"/>
              </a:rPr>
              <a:t>(2) Specific circumstances – Article 114a (3) (b) FR 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endParaRPr lang="en-GB" sz="2400" b="1" u="sng" dirty="0" smtClean="0">
              <a:latin typeface="+mj-lt"/>
              <a:sym typeface="Calibri" pitchFamily="34" charset="0"/>
            </a:endParaRPr>
          </a:p>
          <a:p>
            <a:pPr>
              <a:spcBef>
                <a:spcPts val="0"/>
              </a:spcBef>
              <a:buSzPct val="99000"/>
            </a:pPr>
            <a:r>
              <a:rPr lang="en-GB" sz="2400" b="1" dirty="0" smtClean="0">
                <a:latin typeface="+mj-lt"/>
                <a:sym typeface="Calibri" pitchFamily="34" charset="0"/>
              </a:rPr>
              <a:t>Where:</a:t>
            </a:r>
          </a:p>
          <a:p>
            <a:pPr marL="895350" indent="-530225">
              <a:spcBef>
                <a:spcPts val="600"/>
              </a:spcBef>
              <a:buSzPct val="99000"/>
              <a:buNone/>
            </a:pPr>
            <a:r>
              <a:rPr lang="en-GB" sz="2400" b="1" dirty="0" smtClean="0">
                <a:latin typeface="+mj-lt"/>
                <a:sym typeface="Calibri" pitchFamily="34" charset="0"/>
              </a:rPr>
              <a:t>1.	need is due to unforeseeable circumstances</a:t>
            </a:r>
          </a:p>
          <a:p>
            <a:pPr marL="895350" indent="-530225">
              <a:spcBef>
                <a:spcPts val="400"/>
              </a:spcBef>
              <a:buSzPct val="99000"/>
              <a:buNone/>
            </a:pPr>
            <a:r>
              <a:rPr lang="en-GB" sz="2400" b="1" dirty="0" smtClean="0">
                <a:latin typeface="+mj-lt"/>
                <a:sym typeface="Calibri" pitchFamily="34" charset="0"/>
              </a:rPr>
              <a:t>2.	increase in price is maximum 50% of initial contract value</a:t>
            </a:r>
          </a:p>
          <a:p>
            <a:pPr marL="895350" indent="0">
              <a:spcBef>
                <a:spcPts val="400"/>
              </a:spcBef>
              <a:buSzPct val="99000"/>
              <a:buNone/>
            </a:pPr>
            <a:r>
              <a:rPr lang="en-GB" sz="2400" b="1" dirty="0" smtClean="0">
                <a:latin typeface="+mj-lt"/>
                <a:sym typeface="Calibri" pitchFamily="34" charset="0"/>
              </a:rPr>
              <a:t>(applicable to each modification)</a:t>
            </a:r>
          </a:p>
          <a:p>
            <a:pPr defTabSz="182563">
              <a:spcBef>
                <a:spcPts val="600"/>
              </a:spcBef>
              <a:buSzPct val="99000"/>
            </a:pPr>
            <a:r>
              <a:rPr lang="en-GB" sz="2400" b="1" dirty="0" smtClean="0">
                <a:latin typeface="+mj-lt"/>
                <a:sym typeface="Calibri" pitchFamily="34" charset="0"/>
              </a:rPr>
              <a:t>Subject to ex-post publication in OJ above Directive threshold</a:t>
            </a:r>
          </a:p>
          <a:p>
            <a:pPr defTabSz="182563">
              <a:spcBef>
                <a:spcPts val="600"/>
              </a:spcBef>
              <a:buSzPct val="99000"/>
            </a:pPr>
            <a:r>
              <a:rPr lang="en-GB" sz="2400" b="1" dirty="0">
                <a:latin typeface="+mj-lt"/>
                <a:sym typeface="Calibri" pitchFamily="34" charset="0"/>
              </a:rPr>
              <a:t>Subject to ex-post publication on internet below Directive threshold</a:t>
            </a:r>
          </a:p>
          <a:p>
            <a:pPr defTabSz="182563">
              <a:spcBef>
                <a:spcPts val="600"/>
              </a:spcBef>
              <a:buSzPct val="99000"/>
            </a:pPr>
            <a:r>
              <a:rPr lang="en-GB" sz="2400" b="1" dirty="0" smtClean="0">
                <a:latin typeface="+mj-lt"/>
                <a:sym typeface="Calibri" pitchFamily="34" charset="0"/>
              </a:rPr>
              <a:t>Not applicable to FWC</a:t>
            </a:r>
            <a:endParaRPr lang="en-GB" sz="2400" b="1" dirty="0">
              <a:latin typeface="+mj-lt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110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4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84515" y="1052737"/>
            <a:ext cx="8837391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 preliminary market analysis is possible</a:t>
            </a:r>
            <a:b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before procuring</a:t>
            </a:r>
            <a:r>
              <a:rPr lang="en-US" b="1" dirty="0"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latin typeface="Arial" panose="020B0604020202020204" pitchFamily="34" charset="0"/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6431" y="2492897"/>
            <a:ext cx="9168558" cy="3672408"/>
          </a:xfrm>
          <a:ln/>
        </p:spPr>
        <p:txBody>
          <a:bodyPr/>
          <a:lstStyle/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To gain prior knowledge and understanding of the market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Based on desk research (internet, mail, phone)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Active market prospecting when necessary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Always respecting non-discrimination, equal treatment and</a:t>
            </a:r>
            <a:b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fair competition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Documented and reported in the procurement file to ensure transparency and auditability</a:t>
            </a:r>
          </a:p>
          <a:p>
            <a:pPr marL="0" indent="0">
              <a:spcBef>
                <a:spcPts val="1200"/>
              </a:spcBef>
              <a:buSzPct val="99000"/>
              <a:buNone/>
            </a:pPr>
            <a:endParaRPr lang="en-GB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SzPct val="99000"/>
              <a:buNone/>
            </a:pP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  <a:endParaRPr lang="en-GB" b="1" dirty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1200"/>
              </a:spcBef>
              <a:buSzPct val="99000"/>
              <a:buNone/>
            </a:pPr>
            <a:endParaRPr lang="fr-BE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05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40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229" y="1124746"/>
            <a:ext cx="8915400" cy="576063"/>
          </a:xfrm>
          <a:ln/>
        </p:spPr>
        <p:txBody>
          <a:bodyPr/>
          <a:lstStyle/>
          <a:p>
            <a:pPr algn="ctr"/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Modification of contract is possible</a:t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without a </a:t>
            </a:r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procurement procedure (3)</a:t>
            </a:r>
            <a:endParaRPr lang="en-US" b="1" dirty="0">
              <a:ea typeface="ヒラギノ角ゴ ProN W3" charset="0"/>
              <a:cs typeface="ヒラギノ角ゴ ProN W3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7243" y="2132856"/>
            <a:ext cx="9126934" cy="4248472"/>
          </a:xfrm>
          <a:ln/>
        </p:spPr>
        <p:txBody>
          <a:bodyPr/>
          <a:lstStyle/>
          <a:p>
            <a:pPr marL="0" indent="0">
              <a:spcBef>
                <a:spcPts val="0"/>
              </a:spcBef>
              <a:buSzPct val="99000"/>
              <a:buNone/>
            </a:pPr>
            <a:r>
              <a:rPr lang="en-GB" sz="2400" b="1" u="sng" dirty="0" smtClean="0">
                <a:latin typeface="+mj-lt"/>
                <a:sym typeface="Calibri" pitchFamily="34" charset="0"/>
              </a:rPr>
              <a:t/>
            </a:r>
            <a:br>
              <a:rPr lang="en-GB" sz="2400" b="1" u="sng" dirty="0" smtClean="0">
                <a:latin typeface="+mj-lt"/>
                <a:sym typeface="Calibri" pitchFamily="34" charset="0"/>
              </a:rPr>
            </a:br>
            <a:r>
              <a:rPr lang="en-GB" sz="2400" b="1" u="sng" dirty="0" smtClean="0">
                <a:latin typeface="+mj-lt"/>
                <a:sym typeface="Calibri" pitchFamily="34" charset="0"/>
              </a:rPr>
              <a:t>(3) Cumulative conditions </a:t>
            </a:r>
            <a:r>
              <a:rPr lang="en-GB" sz="2400" b="1" i="1" u="sng" dirty="0" smtClean="0">
                <a:latin typeface="+mj-lt"/>
                <a:sym typeface="Calibri" pitchFamily="34" charset="0"/>
              </a:rPr>
              <a:t>(de </a:t>
            </a:r>
            <a:r>
              <a:rPr lang="en-GB" sz="2400" b="1" i="1" u="sng" dirty="0" err="1" smtClean="0">
                <a:latin typeface="+mj-lt"/>
                <a:sym typeface="Calibri" pitchFamily="34" charset="0"/>
              </a:rPr>
              <a:t>minimis</a:t>
            </a:r>
            <a:r>
              <a:rPr lang="en-GB" sz="2400" b="1" u="sng" dirty="0" smtClean="0">
                <a:latin typeface="+mj-lt"/>
                <a:sym typeface="Calibri" pitchFamily="34" charset="0"/>
              </a:rPr>
              <a:t>) –  Article 114a (3) (c)</a:t>
            </a:r>
            <a:r>
              <a:rPr lang="en-GB" sz="2400" b="1" u="sng" dirty="0">
                <a:latin typeface="+mj-lt"/>
                <a:sym typeface="Calibri" pitchFamily="34" charset="0"/>
              </a:rPr>
              <a:t> </a:t>
            </a:r>
            <a:r>
              <a:rPr lang="en-GB" sz="2400" b="1" u="sng" dirty="0" smtClean="0">
                <a:latin typeface="+mj-lt"/>
                <a:sym typeface="Calibri" pitchFamily="34" charset="0"/>
              </a:rPr>
              <a:t>FR</a:t>
            </a:r>
          </a:p>
          <a:p>
            <a:pPr marL="0" indent="0">
              <a:spcBef>
                <a:spcPts val="0"/>
              </a:spcBef>
              <a:buSzPct val="99000"/>
              <a:buNone/>
            </a:pPr>
            <a:endParaRPr lang="en-GB" sz="2400" b="1" u="sng" dirty="0" smtClean="0">
              <a:latin typeface="+mj-lt"/>
              <a:sym typeface="Calibri" pitchFamily="34" charset="0"/>
            </a:endParaRPr>
          </a:p>
          <a:p>
            <a:pPr>
              <a:spcBef>
                <a:spcPts val="0"/>
              </a:spcBef>
              <a:buSzPct val="99000"/>
            </a:pPr>
            <a:r>
              <a:rPr lang="en-GB" sz="2400" b="1" dirty="0" smtClean="0">
                <a:latin typeface="+mj-lt"/>
                <a:sym typeface="Calibri" pitchFamily="34" charset="0"/>
              </a:rPr>
              <a:t>Where value is:</a:t>
            </a:r>
          </a:p>
          <a:p>
            <a:pPr marL="895350" indent="-530225">
              <a:spcBef>
                <a:spcPts val="600"/>
              </a:spcBef>
              <a:buSzPct val="99000"/>
              <a:buAutoNum type="arabicPeriod"/>
            </a:pPr>
            <a:r>
              <a:rPr lang="en-GB" sz="2400" b="1" dirty="0" smtClean="0">
                <a:latin typeface="+mj-lt"/>
                <a:sym typeface="Calibri" pitchFamily="34" charset="0"/>
              </a:rPr>
              <a:t>below the Directive thresholds and</a:t>
            </a:r>
          </a:p>
          <a:p>
            <a:pPr marL="895350" indent="-530225">
              <a:spcBef>
                <a:spcPts val="600"/>
              </a:spcBef>
              <a:spcAft>
                <a:spcPts val="600"/>
              </a:spcAft>
              <a:buSzPct val="99000"/>
              <a:buAutoNum type="arabicPeriod"/>
            </a:pPr>
            <a:r>
              <a:rPr lang="en-GB" sz="2400" b="1" dirty="0" smtClean="0">
                <a:latin typeface="+mj-lt"/>
                <a:sym typeface="Calibri" pitchFamily="34" charset="0"/>
              </a:rPr>
              <a:t>below 10% of the initial contract amount (15% for works)</a:t>
            </a:r>
          </a:p>
          <a:p>
            <a:pPr marL="365125" indent="-365125">
              <a:spcBef>
                <a:spcPts val="600"/>
              </a:spcBef>
              <a:spcAft>
                <a:spcPts val="600"/>
              </a:spcAft>
              <a:buSzPct val="99000"/>
            </a:pPr>
            <a:r>
              <a:rPr lang="en-GB" sz="2400" b="1" dirty="0" smtClean="0">
                <a:latin typeface="+mj-lt"/>
                <a:sym typeface="Calibri" pitchFamily="34" charset="0"/>
              </a:rPr>
              <a:t>Applicable to cumulated value of all modifications</a:t>
            </a:r>
          </a:p>
          <a:p>
            <a:pPr defTabSz="182563"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sym typeface="Calibri" pitchFamily="34" charset="0"/>
              </a:rPr>
              <a:t>Subject to ex-post publication on internet</a:t>
            </a:r>
          </a:p>
          <a:p>
            <a:pPr defTabSz="182563">
              <a:spcBef>
                <a:spcPts val="400"/>
              </a:spcBef>
              <a:buSzPct val="99000"/>
            </a:pPr>
            <a:r>
              <a:rPr lang="en-GB" sz="2400" b="1" dirty="0" smtClean="0">
                <a:latin typeface="+mj-lt"/>
                <a:sym typeface="Calibri" pitchFamily="34" charset="0"/>
              </a:rPr>
              <a:t>Applicable to FWC</a:t>
            </a:r>
          </a:p>
          <a:p>
            <a:pPr defTabSz="182563">
              <a:spcBef>
                <a:spcPts val="400"/>
              </a:spcBef>
              <a:buSzPct val="99000"/>
            </a:pPr>
            <a:endParaRPr lang="en-GB" sz="2400" b="1" dirty="0">
              <a:latin typeface="+mj-lt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44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1052737"/>
            <a:ext cx="8915400" cy="1080119"/>
          </a:xfrm>
        </p:spPr>
        <p:txBody>
          <a:bodyPr/>
          <a:lstStyle/>
          <a:p>
            <a:pPr algn="ctr"/>
            <a:r>
              <a:rPr lang="en-GB" dirty="0"/>
              <a:t>International </a:t>
            </a:r>
            <a:r>
              <a:rPr lang="en-GB" dirty="0" smtClean="0"/>
              <a:t>organisations may participate</a:t>
            </a:r>
            <a:br>
              <a:rPr lang="en-GB" dirty="0" smtClean="0"/>
            </a:br>
            <a:r>
              <a:rPr lang="en-GB" dirty="0" smtClean="0"/>
              <a:t>in procurement procedures in two 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412" y="2276872"/>
            <a:ext cx="9159100" cy="3168352"/>
          </a:xfrm>
        </p:spPr>
        <p:txBody>
          <a:bodyPr/>
          <a:lstStyle/>
          <a:p>
            <a:pPr marL="0" indent="0">
              <a:buNone/>
            </a:pPr>
            <a:endParaRPr lang="en-GB" sz="1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Possibility to participate in any procurement procedure under the rules on access to procurement (Article 119 FR)</a:t>
            </a:r>
            <a:br>
              <a:rPr lang="en-GB" sz="2400" dirty="0" smtClean="0">
                <a:latin typeface="+mj-lt"/>
              </a:rPr>
            </a:br>
            <a:r>
              <a:rPr lang="en-GB" sz="2400" dirty="0" smtClean="0">
                <a:latin typeface="+mj-lt"/>
              </a:rPr>
              <a:t>(e.g. some UN agencies)</a:t>
            </a:r>
          </a:p>
          <a:p>
            <a:pPr marL="0" indent="0">
              <a:buNone/>
            </a:pPr>
            <a:endParaRPr lang="en-GB" sz="1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If the International Organisation cannot reply to competitive tendering, a negotiated procedure without publication can be used (Article 134(1)(m) RAP)</a:t>
            </a:r>
            <a:r>
              <a:rPr lang="en-GB" sz="2400" dirty="0">
                <a:latin typeface="+mj-lt"/>
              </a:rPr>
              <a:t/>
            </a:r>
            <a:br>
              <a:rPr lang="en-GB" sz="2400" dirty="0">
                <a:latin typeface="+mj-lt"/>
              </a:rPr>
            </a:br>
            <a:r>
              <a:rPr lang="en-GB" sz="2400" dirty="0" smtClean="0">
                <a:latin typeface="+mj-lt"/>
              </a:rPr>
              <a:t>(e.g. OECD, World Bank)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602F-2A9B-4992-828F-8839CFC505C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25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79" y="993976"/>
            <a:ext cx="8915400" cy="578396"/>
          </a:xfrm>
        </p:spPr>
        <p:txBody>
          <a:bodyPr/>
          <a:lstStyle/>
          <a:p>
            <a:pPr algn="ctr"/>
            <a:r>
              <a:rPr lang="en-GB" dirty="0" smtClean="0"/>
              <a:t>Concessions are regulated in Title V FR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12" y="1844824"/>
            <a:ext cx="8424856" cy="3816424"/>
          </a:xfrm>
        </p:spPr>
        <p:txBody>
          <a:bodyPr/>
          <a:lstStyle/>
          <a:p>
            <a:pPr marL="0" indent="0">
              <a:buNone/>
            </a:pPr>
            <a:endParaRPr lang="en-GB" sz="2400" b="1" dirty="0" smtClean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Same rules as procurement contracts</a:t>
            </a:r>
          </a:p>
          <a:p>
            <a:r>
              <a:rPr lang="en-GB" sz="2400" b="1" dirty="0" smtClean="0">
                <a:latin typeface="+mj-lt"/>
              </a:rPr>
              <a:t>Same Directive thresholds for services and works</a:t>
            </a:r>
          </a:p>
          <a:p>
            <a:r>
              <a:rPr lang="en-GB" sz="2400" b="1" dirty="0" smtClean="0">
                <a:latin typeface="+mj-lt"/>
              </a:rPr>
              <a:t>Use of any standard procurement procedure</a:t>
            </a:r>
          </a:p>
          <a:p>
            <a:r>
              <a:rPr lang="en-GB" sz="2400" b="1" dirty="0" smtClean="0">
                <a:latin typeface="+mj-lt"/>
              </a:rPr>
              <a:t>Use of competitive procedure with negotiation always possible</a:t>
            </a:r>
          </a:p>
          <a:p>
            <a:pPr marL="0" indent="0">
              <a:buNone/>
            </a:pPr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602F-2A9B-4992-828F-8839CFC505C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17" y="149225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79" y="993976"/>
            <a:ext cx="8915400" cy="578396"/>
          </a:xfrm>
        </p:spPr>
        <p:txBody>
          <a:bodyPr/>
          <a:lstStyle/>
          <a:p>
            <a:pPr algn="ctr"/>
            <a:r>
              <a:rPr lang="fr-BE" dirty="0" smtClean="0"/>
              <a:t>More information and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12" y="1844824"/>
            <a:ext cx="8424856" cy="3816424"/>
          </a:xfrm>
        </p:spPr>
        <p:txBody>
          <a:bodyPr/>
          <a:lstStyle/>
          <a:p>
            <a:r>
              <a:rPr lang="en-GB" sz="2400" b="1" dirty="0" smtClean="0">
                <a:latin typeface="+mj-lt"/>
              </a:rPr>
              <a:t>FR/RAP page on Budgweb</a:t>
            </a:r>
          </a:p>
          <a:p>
            <a:r>
              <a:rPr lang="en-GB" sz="2400" b="1" dirty="0" smtClean="0">
                <a:latin typeface="+mj-lt"/>
              </a:rPr>
              <a:t>New Vademecum</a:t>
            </a:r>
          </a:p>
          <a:p>
            <a:r>
              <a:rPr lang="en-GB" sz="2400" b="1" dirty="0" smtClean="0">
                <a:latin typeface="+mj-lt"/>
              </a:rPr>
              <a:t>Updated specific guidance</a:t>
            </a:r>
          </a:p>
          <a:p>
            <a:r>
              <a:rPr lang="en-GB" sz="2400" b="1" dirty="0" smtClean="0">
                <a:latin typeface="+mj-lt"/>
              </a:rPr>
              <a:t>New model contracts</a:t>
            </a:r>
          </a:p>
          <a:p>
            <a:r>
              <a:rPr lang="en-GB" sz="2400" b="1" dirty="0" smtClean="0">
                <a:latin typeface="+mj-lt"/>
              </a:rPr>
              <a:t>Updated models for procurement procedures</a:t>
            </a: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602F-2A9B-4992-828F-8839CFC505C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17" y="149225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592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44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229" y="2997126"/>
            <a:ext cx="8915400" cy="1223962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ヒラギノ角ゴ ProN W3" charset="0"/>
                <a:sym typeface="Calibri" pitchFamily="34" charset="0"/>
              </a:rPr>
              <a:t>Questions &amp; Answers</a:t>
            </a:r>
            <a:endParaRPr lang="en-US" b="1" dirty="0">
              <a:ea typeface="ヒラギノ角ゴ ProN W3" charset="0"/>
              <a:cs typeface="ヒラギノ角ゴ ProN W3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87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45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229" y="2997126"/>
            <a:ext cx="8915400" cy="1223962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ヒラギノ角ゴ ProN W3" charset="0"/>
                <a:sym typeface="Calibri" pitchFamily="34" charset="0"/>
              </a:rPr>
              <a:t>Thank you!</a:t>
            </a:r>
            <a:endParaRPr lang="en-US" b="1" dirty="0">
              <a:ea typeface="ヒラギノ角ゴ ProN W3" charset="0"/>
              <a:cs typeface="ヒラギノ角ゴ ProN W3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9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5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84515" y="1052737"/>
            <a:ext cx="8837391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tender documents become the procurement documents</a:t>
            </a:r>
            <a:r>
              <a:rPr lang="en-US" b="1" dirty="0"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latin typeface="Arial" panose="020B0604020202020204" pitchFamily="34" charset="0"/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489" y="2132857"/>
            <a:ext cx="9168558" cy="4221609"/>
          </a:xfrm>
          <a:ln/>
        </p:spPr>
        <p:txBody>
          <a:bodyPr/>
          <a:lstStyle/>
          <a:p>
            <a:pPr marL="0" indent="0">
              <a:spcBef>
                <a:spcPts val="400"/>
              </a:spcBef>
              <a:buSzPct val="99000"/>
              <a:buNone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1200"/>
              </a:spcBef>
              <a:buSzPct val="99000"/>
              <a:buNone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The procurement documents: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include the contract notice or other publication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are always made available from the outset of the procedure</a:t>
            </a:r>
            <a:b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in electronic form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26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6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84515" y="1052737"/>
            <a:ext cx="8837391" cy="1080119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technical specifications must include minimum requirements</a:t>
            </a:r>
            <a:endParaRPr lang="en-US" sz="2400" b="1" dirty="0">
              <a:latin typeface="Arial" panose="020B0604020202020204" pitchFamily="34" charset="0"/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489" y="2132857"/>
            <a:ext cx="9168558" cy="4221609"/>
          </a:xfrm>
          <a:ln/>
        </p:spPr>
        <p:txBody>
          <a:bodyPr/>
          <a:lstStyle/>
          <a:p>
            <a:pPr marL="0" indent="0">
              <a:spcBef>
                <a:spcPts val="2400"/>
              </a:spcBef>
              <a:buSzPct val="99000"/>
              <a:buNone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</a:b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The minimum requirements: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must be met by the tender for it to be compliant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may relate to part of or all the technical specifications</a:t>
            </a:r>
          </a:p>
          <a:p>
            <a:pPr>
              <a:spcBef>
                <a:spcPts val="1200"/>
              </a:spcBef>
              <a:buSzPct val="99000"/>
            </a:pPr>
            <a:r>
              <a:rPr lang="en-GB" sz="2400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must always include compliance with applicable environmental, social and labour law obligations</a:t>
            </a:r>
          </a:p>
          <a:p>
            <a:pPr>
              <a:spcBef>
                <a:spcPts val="1200"/>
              </a:spcBef>
              <a:buSzPct val="99000"/>
            </a:pPr>
            <a:endParaRPr lang="en-GB" sz="2400" b="1" dirty="0" smtClean="0">
              <a:latin typeface="+mj-lt"/>
              <a:cs typeface="Arial" panose="020B0604020202020204" pitchFamily="34" charset="0"/>
              <a:sym typeface="Calibri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31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7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97879" y="1124744"/>
            <a:ext cx="8915400" cy="1224136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The ESPD is the standard declaration for exclusion and selection criteria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8499" y="2636912"/>
            <a:ext cx="8892987" cy="3672408"/>
          </a:xfrm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b="1" dirty="0" smtClean="0">
                <a:latin typeface="Calibri Bold"/>
              </a:rPr>
              <a:t>ESPD stands for European Single Procurement Document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400" b="1" dirty="0" smtClean="0">
              <a:latin typeface="Calibri Bold"/>
            </a:endParaRPr>
          </a:p>
          <a:p>
            <a:pPr lvl="0">
              <a:spcBef>
                <a:spcPts val="0"/>
              </a:spcBef>
            </a:pPr>
            <a:r>
              <a:rPr lang="en-GB" sz="2400" b="1" dirty="0" smtClean="0">
                <a:latin typeface="Calibri Bold"/>
              </a:rPr>
              <a:t>Candidates or tenderers must provide the ESPD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400" b="1" dirty="0" smtClean="0">
              <a:latin typeface="Calibri Bold"/>
            </a:endParaRPr>
          </a:p>
          <a:p>
            <a:pPr>
              <a:spcBef>
                <a:spcPts val="0"/>
              </a:spcBef>
            </a:pPr>
            <a:r>
              <a:rPr lang="en-GB" sz="2400" b="1" dirty="0" smtClean="0">
                <a:latin typeface="Calibri Bold"/>
              </a:rPr>
              <a:t>ESPD contains links to free access databases for evidence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01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8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97879" y="1124744"/>
            <a:ext cx="8915400" cy="57606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Exclusion criteria are aligned on the Directive</a:t>
            </a:r>
            <a: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/>
            </a:r>
            <a:br>
              <a:rPr lang="en-US" b="1" dirty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</a:b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7243" y="2132857"/>
            <a:ext cx="8922251" cy="4392488"/>
          </a:xfrm>
          <a:ln/>
        </p:spPr>
        <p:txBody>
          <a:bodyPr/>
          <a:lstStyle/>
          <a:p>
            <a:pPr lvl="0">
              <a:spcBef>
                <a:spcPts val="0"/>
              </a:spcBef>
            </a:pPr>
            <a:endParaRPr lang="en-GB" sz="2400" b="1" dirty="0" smtClean="0">
              <a:latin typeface="Calibri Bold"/>
            </a:endParaRPr>
          </a:p>
          <a:p>
            <a:pPr lvl="2">
              <a:spcBef>
                <a:spcPts val="400"/>
              </a:spcBef>
              <a:buSzPct val="99000"/>
            </a:pPr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buSzPct val="99000"/>
              <a:buNone/>
            </a:pPr>
            <a:r>
              <a:rPr lang="en-GB" b="1" dirty="0" smtClean="0">
                <a:latin typeface="+mj-lt"/>
                <a:cs typeface="Arial" panose="020B0604020202020204" pitchFamily="34" charset="0"/>
                <a:sym typeface="Calibri" pitchFamily="34" charset="0"/>
              </a:rPr>
              <a:t>	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569545"/>
              </p:ext>
            </p:extLst>
          </p:nvPr>
        </p:nvGraphicFramePr>
        <p:xfrm>
          <a:off x="626099" y="1988840"/>
          <a:ext cx="865896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18"/>
                <a:gridCol w="3978442"/>
              </a:tblGrid>
              <a:tr h="504056">
                <a:tc>
                  <a:txBody>
                    <a:bodyPr/>
                    <a:lstStyle/>
                    <a:p>
                      <a:r>
                        <a:rPr lang="en-GB" sz="2000" noProof="0" dirty="0" smtClean="0">
                          <a:latin typeface="+mj-lt"/>
                        </a:rPr>
                        <a:t>Article</a:t>
                      </a:r>
                      <a:r>
                        <a:rPr lang="en-GB" sz="2000" baseline="0" noProof="0" dirty="0" smtClean="0">
                          <a:latin typeface="+mj-lt"/>
                        </a:rPr>
                        <a:t> 106 (1) FR</a:t>
                      </a:r>
                    </a:p>
                    <a:p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fr-BE" sz="2000" noProof="0" dirty="0" smtClean="0">
                          <a:latin typeface="+mj-lt"/>
                        </a:rPr>
                        <a:t>Change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563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latin typeface="+mj-lt"/>
                        </a:rPr>
                        <a:t>(a) Bankruptcy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000" noProof="0" dirty="0" smtClean="0">
                          <a:latin typeface="+mj-lt"/>
                        </a:rPr>
                        <a:t>-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5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latin typeface="+mj-lt"/>
                        </a:rPr>
                        <a:t>(b) Grave</a:t>
                      </a:r>
                      <a:r>
                        <a:rPr lang="en-GB" sz="2000" baseline="0" noProof="0" dirty="0" smtClean="0">
                          <a:latin typeface="+mj-lt"/>
                        </a:rPr>
                        <a:t> professional misconduct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000" noProof="0" dirty="0" smtClean="0">
                          <a:latin typeface="+mj-lt"/>
                        </a:rPr>
                        <a:t>Ex-106(1)(b)</a:t>
                      </a:r>
                      <a:r>
                        <a:rPr lang="fr-BE" sz="2000" baseline="0" noProof="0" dirty="0" smtClean="0">
                          <a:latin typeface="+mj-lt"/>
                        </a:rPr>
                        <a:t>, (c), 107(1)(b)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5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latin typeface="+mj-lt"/>
                        </a:rPr>
                        <a:t>(</a:t>
                      </a:r>
                      <a:r>
                        <a:rPr lang="en-GB" sz="2000" baseline="0" noProof="0" dirty="0" smtClean="0">
                          <a:latin typeface="+mj-lt"/>
                        </a:rPr>
                        <a:t>c) Non-payment of taxes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latin typeface="+mj-lt"/>
                        </a:rPr>
                        <a:t>Ex-106(1)(d)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465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latin typeface="+mj-lt"/>
                        </a:rPr>
                        <a:t>(d) Fraud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000" noProof="0" dirty="0" smtClean="0">
                          <a:latin typeface="+mj-lt"/>
                        </a:rPr>
                        <a:t>Ex-106(1)(e)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465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latin typeface="+mj-lt"/>
                        </a:rPr>
                        <a:t>(e) Serious breach of contract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latin typeface="+mj-lt"/>
                        </a:rPr>
                        <a:t>Ex</a:t>
                      </a:r>
                      <a:r>
                        <a:rPr lang="en-GB" sz="2000" baseline="0" noProof="0" dirty="0" smtClean="0">
                          <a:latin typeface="+mj-lt"/>
                        </a:rPr>
                        <a:t>-article 109 FR</a:t>
                      </a:r>
                      <a:endParaRPr lang="en-GB" sz="2000" noProof="0" dirty="0">
                        <a:latin typeface="+mj-lt"/>
                      </a:endParaRPr>
                    </a:p>
                  </a:txBody>
                  <a:tcPr marL="99060" marR="99060"/>
                </a:tc>
              </a:tr>
              <a:tr h="535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400" dirty="0" smtClean="0">
                          <a:latin typeface="+mj-lt"/>
                        </a:rPr>
                        <a:t>(f)</a:t>
                      </a:r>
                      <a:r>
                        <a:rPr lang="fr-BE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noProof="0" dirty="0" smtClean="0">
                          <a:latin typeface="+mj-lt"/>
                        </a:rPr>
                        <a:t>Irregularity</a:t>
                      </a:r>
                      <a:endParaRPr lang="en-GB" sz="2400" noProof="0" dirty="0">
                        <a:latin typeface="+mj-lt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400" dirty="0" smtClean="0">
                          <a:latin typeface="+mj-lt"/>
                        </a:rPr>
                        <a:t>NEW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912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44F4-59F8-4A5D-905F-50D28EE68D45}" type="slidenum">
              <a:rPr lang="en-US"/>
              <a:pPr/>
              <a:t>9</a:t>
            </a:fld>
            <a:endParaRPr lang="en-US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919758" cy="69373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4617642" y="6659564"/>
            <a:ext cx="675878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8" y="149226"/>
            <a:ext cx="1286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97879" y="1124744"/>
            <a:ext cx="8915400" cy="1296144"/>
          </a:xfrm>
          <a:ln/>
        </p:spPr>
        <p:txBody>
          <a:bodyPr/>
          <a:lstStyle/>
          <a:p>
            <a:pPr algn="ctr"/>
            <a:r>
              <a:rPr lang="en-US" b="1" dirty="0" smtClean="0">
                <a:ea typeface="ヒラギノ角ゴ ProN W3" charset="0"/>
                <a:cs typeface="Arial" panose="020B0604020202020204" pitchFamily="34" charset="0"/>
                <a:sym typeface="Calibri" pitchFamily="34" charset="0"/>
              </a:rPr>
              <a:t>Article 106 FR includes details on the application of exclusion criteria and administrative sanctions</a:t>
            </a:r>
            <a:endParaRPr lang="en-US" sz="2400" b="1" dirty="0">
              <a:ea typeface="ヒラギノ角ゴ ProN W3" charset="0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88190" y="2564905"/>
            <a:ext cx="8905040" cy="3816423"/>
          </a:xfrm>
          <a:ln/>
        </p:spPr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2400" b="1" dirty="0" smtClean="0">
                <a:latin typeface="Calibri Bold"/>
              </a:rPr>
              <a:t>Violation of social, labour, environmental law may be considered as serious breach of contract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2400" b="1" dirty="0" smtClean="0">
                <a:latin typeface="Calibri Bold"/>
              </a:rPr>
              <a:t>Maximum exclusion duration of 5 years and 3 years in some cases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2400" b="1" dirty="0" smtClean="0">
                <a:latin typeface="Calibri Bold"/>
              </a:rPr>
              <a:t>In parallel, a new early detection and exclusion system  (EDES) replaces the early warning system and the central exclusion database</a:t>
            </a:r>
          </a:p>
          <a:p>
            <a:pPr marL="0" indent="0">
              <a:spcBef>
                <a:spcPts val="400"/>
              </a:spcBef>
              <a:buSzPct val="99000"/>
              <a:buNone/>
            </a:pPr>
            <a:endParaRPr lang="en-GB" dirty="0"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2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1_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F549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3C8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1_Title and Content">
      <a:majorFont>
        <a:latin typeface="Calibri Bold"/>
        <a:ea typeface="ヒラギノ角ゴ ProN W6"/>
        <a:cs typeface="ヒラギノ角ゴ ProN W6"/>
      </a:majorFont>
      <a:minorFont>
        <a:latin typeface="Calibri Ital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1_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F549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3C8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Calibri Bold"/>
        <a:ea typeface="ヒラギノ角ゴ ProN W6"/>
        <a:cs typeface="ヒラギノ角ゴ ProN W6"/>
      </a:majorFont>
      <a:minorFont>
        <a:latin typeface="Calibri Ital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ACER-2017-76649</_dlc_DocId>
    <_dlc_DocIdUrl xmlns="985daa2e-53d8-4475-82b8-9c7d25324e34">
      <Url>http://extranet.acer.europa.eu/en/The_agency/Public_Procurement/_layouts/15/DocIdRedir.aspx?ID=ACER-2017-76649</Url>
      <Description>ACER-2017-76649</Description>
    </_dlc_DocIdUrl>
    <Publishing_x0020_date xmlns="7bd7530c-6cfd-4e50-ab17-5fea2aac87a9" xsi:nil="true"/>
    <Description0 xmlns="7bd7530c-6cfd-4e50-ab17-5fea2aac87a9" xsi:nil="true"/>
    <ACER_Abstract xmlns="985daa2e-53d8-4475-82b8-9c7d25324e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4862FF2543742AC74B6B24FE95C12" ma:contentTypeVersion="21" ma:contentTypeDescription="Create a new document." ma:contentTypeScope="" ma:versionID="5d832cf7e251a5fc6f0fe1c94c72f470">
  <xsd:schema xmlns:xsd="http://www.w3.org/2001/XMLSchema" xmlns:xs="http://www.w3.org/2001/XMLSchema" xmlns:p="http://schemas.microsoft.com/office/2006/metadata/properties" xmlns:ns2="985daa2e-53d8-4475-82b8-9c7d25324e34" xmlns:ns3="7bd7530c-6cfd-4e50-ab17-5fea2aac87a9" targetNamespace="http://schemas.microsoft.com/office/2006/metadata/properties" ma:root="true" ma:fieldsID="a0ffd2247cbc52821968155b0add2cb6" ns2:_="" ns3:_="">
    <xsd:import namespace="985daa2e-53d8-4475-82b8-9c7d25324e34"/>
    <xsd:import namespace="7bd7530c-6cfd-4e50-ab17-5fea2aac87a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Description0" minOccurs="0"/>
                <xsd:element ref="ns3:Publishing_x0020_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7530c-6cfd-4e50-ab17-5fea2aac87a9" elementFormDefault="qualified">
    <xsd:import namespace="http://schemas.microsoft.com/office/2006/documentManagement/types"/>
    <xsd:import namespace="http://schemas.microsoft.com/office/infopath/2007/PartnerControls"/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Publishing_x0020_date" ma:index="13" nillable="true" ma:displayName="Publishing date" ma:format="DateOnly" ma:internalName="Publish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FB7DBC-67C7-4362-917B-193A02820F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B36B0E-F9ED-482B-A829-74C1FCA1D48F}"/>
</file>

<file path=customXml/itemProps3.xml><?xml version="1.0" encoding="utf-8"?>
<ds:datastoreItem xmlns:ds="http://schemas.openxmlformats.org/officeDocument/2006/customXml" ds:itemID="{936577E9-3A9D-45C4-8AE5-CE7C51ED1E45}"/>
</file>

<file path=customXml/itemProps4.xml><?xml version="1.0" encoding="utf-8"?>
<ds:datastoreItem xmlns:ds="http://schemas.openxmlformats.org/officeDocument/2006/customXml" ds:itemID="{F9C29EA2-7447-4918-9FE8-9439CC4A77C6}"/>
</file>

<file path=customXml/itemProps5.xml><?xml version="1.0" encoding="utf-8"?>
<ds:datastoreItem xmlns:ds="http://schemas.openxmlformats.org/officeDocument/2006/customXml" ds:itemID="{3BFB7DBC-67C7-4362-917B-193A02820F2E}"/>
</file>

<file path=docProps/app.xml><?xml version="1.0" encoding="utf-8"?>
<Properties xmlns="http://schemas.openxmlformats.org/officeDocument/2006/extended-properties" xmlns:vt="http://schemas.openxmlformats.org/officeDocument/2006/docPropsVTypes">
  <TotalTime>4871</TotalTime>
  <Pages>0</Pages>
  <Words>1846</Words>
  <Characters>0</Characters>
  <Application>Microsoft Office PowerPoint</Application>
  <PresentationFormat>A4 Paper (210x297 mm)</PresentationFormat>
  <Lines>0</Lines>
  <Paragraphs>380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Calibri</vt:lpstr>
      <vt:lpstr>Calibri Bold</vt:lpstr>
      <vt:lpstr>Calibri Italic</vt:lpstr>
      <vt:lpstr>Gill Sans</vt:lpstr>
      <vt:lpstr>Times New Roman</vt:lpstr>
      <vt:lpstr>ヒラギノ角ゴ ProN W3</vt:lpstr>
      <vt:lpstr>ヒラギノ角ゴ ProN W6</vt:lpstr>
      <vt:lpstr>Default - 1_Title and Content</vt:lpstr>
      <vt:lpstr>Default - Title and Content</vt:lpstr>
      <vt:lpstr>Alignment of FR-RAP with 2014 Procurement Directives  Information session</vt:lpstr>
      <vt:lpstr>Objectives of FR-RAP Revision</vt:lpstr>
      <vt:lpstr>The changes are presented following the procurement cycle </vt:lpstr>
      <vt:lpstr>A preliminary market analysis is possible before procuring </vt:lpstr>
      <vt:lpstr>The tender documents become the procurement documents </vt:lpstr>
      <vt:lpstr>The technical specifications must include minimum requirements</vt:lpstr>
      <vt:lpstr>The ESPD is the standard declaration for exclusion and selection criteria </vt:lpstr>
      <vt:lpstr>Exclusion criteria are aligned on the Directive </vt:lpstr>
      <vt:lpstr>Article 106 FR includes details on the application of exclusion criteria and administrative sanctions</vt:lpstr>
      <vt:lpstr>Article 107 FR provides grounds for rejection from a given procedure </vt:lpstr>
      <vt:lpstr>Conflicts of interests only relate to the contracting authority's staff, not to economic operators </vt:lpstr>
      <vt:lpstr>Selection criteria are clarified </vt:lpstr>
      <vt:lpstr>New provisions for subcontracting</vt:lpstr>
      <vt:lpstr>The award of contracts is based on the most economically advantageous tender (MEAT)</vt:lpstr>
      <vt:lpstr>A few simplifications for framework contracts</vt:lpstr>
      <vt:lpstr>The performance guarantee ensures compliance with substantial contractual obligations</vt:lpstr>
      <vt:lpstr>The competitive procedure with negotiation replaces the negotiated procedure with publication of a contract notice</vt:lpstr>
      <vt:lpstr>Calls for expressions of interest are valid for up to four years</vt:lpstr>
      <vt:lpstr>A negotiated procedure may be used for middle-value contracts</vt:lpstr>
      <vt:lpstr>The negotiated procedure above the Directive thresholds remains exceptional</vt:lpstr>
      <vt:lpstr>The innovation partnership is a new procedure to develop and purchase innovative products</vt:lpstr>
      <vt:lpstr>The electronic catalogue is a form of technical offer in electronic format </vt:lpstr>
      <vt:lpstr>As from 01.01.2018 our contract notices will be published in the OJ within 7 days </vt:lpstr>
      <vt:lpstr>The minimum time limits are reduced </vt:lpstr>
      <vt:lpstr>We must provide electronic access to the procurement documents upon publication of the contract notice</vt:lpstr>
      <vt:lpstr>The time limits for providing additional information or translation are adapted</vt:lpstr>
      <vt:lpstr>Appointment of committees is required  as from the Directive threshold</vt:lpstr>
      <vt:lpstr>The exclusion, selection and award criteria  may be applied in no particular order</vt:lpstr>
      <vt:lpstr>Evidence for selection may be  required at any time of the procedure</vt:lpstr>
      <vt:lpstr>Abnormally low tenders should be treated as follows:</vt:lpstr>
      <vt:lpstr>The grounds for rejection are clarified</vt:lpstr>
      <vt:lpstr>The award decision may be merged with the evaluation report</vt:lpstr>
      <vt:lpstr>Candidates and tenderers are informed at each stage of the procedure</vt:lpstr>
      <vt:lpstr>Candidates and tenderers are notified the ground for rejection with full justification</vt:lpstr>
      <vt:lpstr>Application of the standstill period is clarified  </vt:lpstr>
      <vt:lpstr>The ex-post publication is simplified</vt:lpstr>
      <vt:lpstr>There are three types of  amendments to contracts</vt:lpstr>
      <vt:lpstr>Modification of contract is possible without a procurement procedure (1)</vt:lpstr>
      <vt:lpstr>Modification of contract is possible without a procurement procedure (2)</vt:lpstr>
      <vt:lpstr>Modification of contract is possible without a procurement procedure (3)</vt:lpstr>
      <vt:lpstr>International organisations may participate in procurement procedures in two ways</vt:lpstr>
      <vt:lpstr>Concessions are regulated in Title V FR</vt:lpstr>
      <vt:lpstr>More information and guidance</vt:lpstr>
      <vt:lpstr>Questions &amp; Answers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Setting</dc:title>
  <dc:creator>Koert Declercq</dc:creator>
  <cp:lastModifiedBy>Mateja VAVTAR (ACER)</cp:lastModifiedBy>
  <cp:revision>509</cp:revision>
  <cp:lastPrinted>2015-09-29T13:20:23Z</cp:lastPrinted>
  <dcterms:modified xsi:type="dcterms:W3CDTF">2017-11-21T17:31:37Z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0x0101004254862FF2543742AC74B6B24FE95C12</vt:lpwstr>
  </property>
  <property fmtid="{D5CDD505-2E9C-101B-9397-08002B2CF9AE}" pid="3" name="_dlc_DocIdItemGuid">
    <vt:lpwstr>e917f90f-5f82-42a3-9bbd-b07b6853ae5e</vt:lpwstr>
  </property>
</Properties>
</file>